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30"/>
  </p:notesMasterIdLst>
  <p:sldIdLst>
    <p:sldId id="257" r:id="rId2"/>
    <p:sldId id="287" r:id="rId3"/>
    <p:sldId id="277" r:id="rId4"/>
    <p:sldId id="258" r:id="rId5"/>
    <p:sldId id="282" r:id="rId6"/>
    <p:sldId id="259" r:id="rId7"/>
    <p:sldId id="260" r:id="rId8"/>
    <p:sldId id="261" r:id="rId9"/>
    <p:sldId id="281" r:id="rId10"/>
    <p:sldId id="262" r:id="rId11"/>
    <p:sldId id="270" r:id="rId12"/>
    <p:sldId id="271" r:id="rId13"/>
    <p:sldId id="272" r:id="rId14"/>
    <p:sldId id="273" r:id="rId15"/>
    <p:sldId id="274" r:id="rId16"/>
    <p:sldId id="263" r:id="rId17"/>
    <p:sldId id="265" r:id="rId18"/>
    <p:sldId id="276" r:id="rId19"/>
    <p:sldId id="285" r:id="rId20"/>
    <p:sldId id="267" r:id="rId21"/>
    <p:sldId id="264" r:id="rId22"/>
    <p:sldId id="278" r:id="rId23"/>
    <p:sldId id="279" r:id="rId24"/>
    <p:sldId id="266" r:id="rId25"/>
    <p:sldId id="286" r:id="rId26"/>
    <p:sldId id="280" r:id="rId27"/>
    <p:sldId id="268" r:id="rId28"/>
    <p:sldId id="28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94660"/>
  </p:normalViewPr>
  <p:slideViewPr>
    <p:cSldViewPr>
      <p:cViewPr varScale="1">
        <p:scale>
          <a:sx n="80" d="100"/>
          <a:sy n="80" d="100"/>
        </p:scale>
        <p:origin x="51" y="5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TULISAN%20HKM\Copy%20of%20daftar%20hkm%20per%20kab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Laporan%20Disertasi\Laporan%202\Bab_6_PerubTutupan_lahan\data_grafik\Analisisi_perub_lahan_C_dan_Emisi_Tahun1995_200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/>
              <a:t>PERUNTUKAN LUAS KAWASAN HUTAN NTB</a:t>
            </a:r>
          </a:p>
        </c:rich>
      </c:tx>
      <c:layout>
        <c:manualLayout>
          <c:xMode val="edge"/>
          <c:yMode val="edge"/>
          <c:x val="0.21286458333333336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093470759975227"/>
          <c:y val="0.10890557284990539"/>
          <c:w val="0.38317065835520558"/>
          <c:h val="0.9248116455587615"/>
        </c:manualLayout>
      </c:layout>
      <c:pieChart>
        <c:varyColors val="1"/>
        <c:ser>
          <c:idx val="0"/>
          <c:order val="0"/>
          <c:dLbls>
            <c:dLbl>
              <c:idx val="3"/>
              <c:layout>
                <c:manualLayout>
                  <c:x val="3.6077687554680667E-2"/>
                  <c:y val="8.861129945180484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24E-400C-9547-CB5E3CC8276D}"/>
                </c:ext>
              </c:extLst>
            </c:dLbl>
            <c:dLbl>
              <c:idx val="5"/>
              <c:layout>
                <c:manualLayout>
                  <c:x val="1.3914383748906387E-2"/>
                  <c:y val="9.653579600475772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24E-400C-9547-CB5E3CC8276D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24E-400C-9547-CB5E3CC8276D}"/>
                </c:ext>
              </c:extLst>
            </c:dLbl>
            <c:dLbl>
              <c:idx val="7"/>
              <c:layout>
                <c:manualLayout>
                  <c:x val="1.3202441491688539E-2"/>
                  <c:y val="7.228158390949088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24E-400C-9547-CB5E3CC8276D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24E-400C-9547-CB5E3CC8276D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24E-400C-9547-CB5E3CC827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LOBAR!$C$130:$C$139</c:f>
              <c:strCache>
                <c:ptCount val="10"/>
                <c:pt idx="0">
                  <c:v>Hutan Lindung</c:v>
                </c:pt>
                <c:pt idx="1">
                  <c:v>Hutan Produksi Tetap</c:v>
                </c:pt>
                <c:pt idx="2">
                  <c:v>Hutan Produksi terbatas</c:v>
                </c:pt>
                <c:pt idx="3">
                  <c:v>Taman Nasional Gunung Rinjani</c:v>
                </c:pt>
                <c:pt idx="4">
                  <c:v>TN TAMBORA</c:v>
                </c:pt>
                <c:pt idx="5">
                  <c:v>Taman wisata Alam dan Taman Wisata Laut</c:v>
                </c:pt>
                <c:pt idx="6">
                  <c:v>Taman Hutan Raya (Tahura) Nuraksa</c:v>
                </c:pt>
                <c:pt idx="7">
                  <c:v>Taman Buru</c:v>
                </c:pt>
                <c:pt idx="8">
                  <c:v>Cagar Alam </c:v>
                </c:pt>
                <c:pt idx="9">
                  <c:v>Suaka Margasatwa</c:v>
                </c:pt>
              </c:strCache>
            </c:strRef>
          </c:cat>
          <c:val>
            <c:numRef>
              <c:f>LOBAR!$D$130:$D$139</c:f>
              <c:numCache>
                <c:formatCode>#,##0.00</c:formatCode>
                <c:ptCount val="10"/>
                <c:pt idx="0">
                  <c:v>449141.35</c:v>
                </c:pt>
                <c:pt idx="1">
                  <c:v>160085.74</c:v>
                </c:pt>
                <c:pt idx="2">
                  <c:v>288859.34000000003</c:v>
                </c:pt>
                <c:pt idx="3">
                  <c:v>41330</c:v>
                </c:pt>
                <c:pt idx="4">
                  <c:v>71645.64</c:v>
                </c:pt>
                <c:pt idx="5">
                  <c:v>21976.06</c:v>
                </c:pt>
                <c:pt idx="6">
                  <c:v>3155</c:v>
                </c:pt>
                <c:pt idx="7" formatCode="General">
                  <c:v>32081.46</c:v>
                </c:pt>
                <c:pt idx="8" formatCode="General">
                  <c:v>3448.24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24E-400C-9547-CB5E3CC8276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45688429571303596"/>
          <c:y val="7.5428550689491919E-2"/>
          <c:w val="0.52424773075240594"/>
          <c:h val="0.92457144931050805"/>
        </c:manualLayout>
      </c:layout>
      <c:overlay val="0"/>
      <c:spPr>
        <a:noFill/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accent1">
          <a:shade val="50000"/>
        </a:schemeClr>
      </a:solidFill>
    </a:ln>
  </c:spPr>
  <c:txPr>
    <a:bodyPr/>
    <a:lstStyle/>
    <a:p>
      <a:pPr algn="just">
        <a:defRPr>
          <a:solidFill>
            <a:sysClr val="windowText" lastClr="000000"/>
          </a:solidFill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data_perubahan!$B$62</c:f>
              <c:strCache>
                <c:ptCount val="1"/>
                <c:pt idx="0">
                  <c:v>HAP</c:v>
                </c:pt>
              </c:strCache>
            </c:strRef>
          </c:tx>
          <c:spPr>
            <a:solidFill>
              <a:srgbClr val="002060"/>
            </a:solidFill>
            <a:ln w="15875" cap="sq" cmpd="sng">
              <a:solidFill>
                <a:schemeClr val="tx1"/>
              </a:solidFill>
            </a:ln>
          </c:spPr>
          <c:invertIfNegative val="0"/>
          <c:cat>
            <c:numRef>
              <c:f>data_perubahan!$C$61:$F$61</c:f>
              <c:numCache>
                <c:formatCode>General</c:formatCode>
                <c:ptCount val="4"/>
                <c:pt idx="0">
                  <c:v>1995</c:v>
                </c:pt>
                <c:pt idx="1">
                  <c:v>2000</c:v>
                </c:pt>
                <c:pt idx="2">
                  <c:v>2006</c:v>
                </c:pt>
                <c:pt idx="3">
                  <c:v>2009</c:v>
                </c:pt>
              </c:numCache>
            </c:numRef>
          </c:cat>
          <c:val>
            <c:numRef>
              <c:f>data_perubahan!$C$62:$F$62</c:f>
              <c:numCache>
                <c:formatCode>#,##0</c:formatCode>
                <c:ptCount val="4"/>
                <c:pt idx="0">
                  <c:v>8087</c:v>
                </c:pt>
                <c:pt idx="1">
                  <c:v>7628.13</c:v>
                </c:pt>
                <c:pt idx="2">
                  <c:v>6641.82</c:v>
                </c:pt>
                <c:pt idx="3">
                  <c:v>6339.07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A5-40FB-B693-9A22F55D6D32}"/>
            </c:ext>
          </c:extLst>
        </c:ser>
        <c:ser>
          <c:idx val="1"/>
          <c:order val="1"/>
          <c:tx>
            <c:strRef>
              <c:f>data_perubahan!$B$63</c:f>
              <c:strCache>
                <c:ptCount val="1"/>
                <c:pt idx="0">
                  <c:v>HDT</c:v>
                </c:pt>
              </c:strCache>
            </c:strRef>
          </c:tx>
          <c:spPr>
            <a:solidFill>
              <a:srgbClr val="FF0000"/>
            </a:solidFill>
            <a:ln w="15875" cmpd="sng">
              <a:solidFill>
                <a:schemeClr val="tx1"/>
              </a:solidFill>
            </a:ln>
          </c:spPr>
          <c:invertIfNegative val="0"/>
          <c:cat>
            <c:numRef>
              <c:f>data_perubahan!$C$61:$F$61</c:f>
              <c:numCache>
                <c:formatCode>General</c:formatCode>
                <c:ptCount val="4"/>
                <c:pt idx="0">
                  <c:v>1995</c:v>
                </c:pt>
                <c:pt idx="1">
                  <c:v>2000</c:v>
                </c:pt>
                <c:pt idx="2">
                  <c:v>2006</c:v>
                </c:pt>
                <c:pt idx="3">
                  <c:v>2009</c:v>
                </c:pt>
              </c:numCache>
            </c:numRef>
          </c:cat>
          <c:val>
            <c:numRef>
              <c:f>data_perubahan!$C$63:$F$63</c:f>
              <c:numCache>
                <c:formatCode>#,##0</c:formatCode>
                <c:ptCount val="4"/>
                <c:pt idx="0">
                  <c:v>2582</c:v>
                </c:pt>
                <c:pt idx="1">
                  <c:v>2665</c:v>
                </c:pt>
                <c:pt idx="2">
                  <c:v>2669</c:v>
                </c:pt>
                <c:pt idx="3">
                  <c:v>2619.9899999999998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A5-40FB-B693-9A22F55D6D32}"/>
            </c:ext>
          </c:extLst>
        </c:ser>
        <c:ser>
          <c:idx val="2"/>
          <c:order val="2"/>
          <c:tx>
            <c:strRef>
              <c:f>data_perubahan!$B$64</c:f>
              <c:strCache>
                <c:ptCount val="1"/>
                <c:pt idx="0">
                  <c:v>HTS</c:v>
                </c:pt>
              </c:strCache>
            </c:strRef>
          </c:tx>
          <c:spPr>
            <a:solidFill>
              <a:srgbClr val="FFC000"/>
            </a:solidFill>
            <a:ln w="15875" cmpd="dbl">
              <a:solidFill>
                <a:schemeClr val="tx1"/>
              </a:solidFill>
            </a:ln>
          </c:spPr>
          <c:invertIfNegative val="0"/>
          <c:cat>
            <c:numRef>
              <c:f>data_perubahan!$C$61:$F$61</c:f>
              <c:numCache>
                <c:formatCode>General</c:formatCode>
                <c:ptCount val="4"/>
                <c:pt idx="0">
                  <c:v>1995</c:v>
                </c:pt>
                <c:pt idx="1">
                  <c:v>2000</c:v>
                </c:pt>
                <c:pt idx="2">
                  <c:v>2006</c:v>
                </c:pt>
                <c:pt idx="3">
                  <c:v>2009</c:v>
                </c:pt>
              </c:numCache>
            </c:numRef>
          </c:cat>
          <c:val>
            <c:numRef>
              <c:f>data_perubahan!$C$64:$F$64</c:f>
              <c:numCache>
                <c:formatCode>#,##0</c:formatCode>
                <c:ptCount val="4"/>
                <c:pt idx="0">
                  <c:v>2915</c:v>
                </c:pt>
                <c:pt idx="1">
                  <c:v>3070</c:v>
                </c:pt>
                <c:pt idx="2">
                  <c:v>3410</c:v>
                </c:pt>
                <c:pt idx="3">
                  <c:v>3762.25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A5-40FB-B693-9A22F55D6D32}"/>
            </c:ext>
          </c:extLst>
        </c:ser>
        <c:ser>
          <c:idx val="3"/>
          <c:order val="3"/>
          <c:tx>
            <c:strRef>
              <c:f>data_perubahan!$B$65</c:f>
              <c:strCache>
                <c:ptCount val="1"/>
                <c:pt idx="0">
                  <c:v>SBB</c:v>
                </c:pt>
              </c:strCache>
            </c:strRef>
          </c:tx>
          <c:spPr>
            <a:solidFill>
              <a:srgbClr val="00B0F0"/>
            </a:solidFill>
            <a:ln w="15875" cmpd="sng">
              <a:solidFill>
                <a:schemeClr val="tx1"/>
              </a:solidFill>
            </a:ln>
          </c:spPr>
          <c:invertIfNegative val="0"/>
          <c:cat>
            <c:numRef>
              <c:f>data_perubahan!$C$61:$F$61</c:f>
              <c:numCache>
                <c:formatCode>General</c:formatCode>
                <c:ptCount val="4"/>
                <c:pt idx="0">
                  <c:v>1995</c:v>
                </c:pt>
                <c:pt idx="1">
                  <c:v>2000</c:v>
                </c:pt>
                <c:pt idx="2">
                  <c:v>2006</c:v>
                </c:pt>
                <c:pt idx="3">
                  <c:v>2009</c:v>
                </c:pt>
              </c:numCache>
            </c:numRef>
          </c:cat>
          <c:val>
            <c:numRef>
              <c:f>data_perubahan!$C$65:$F$65</c:f>
              <c:numCache>
                <c:formatCode>#,##0</c:formatCode>
                <c:ptCount val="4"/>
                <c:pt idx="0">
                  <c:v>2286.63</c:v>
                </c:pt>
                <c:pt idx="1">
                  <c:v>2432</c:v>
                </c:pt>
                <c:pt idx="2">
                  <c:v>2409.21</c:v>
                </c:pt>
                <c:pt idx="3">
                  <c:v>2995.29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8A5-40FB-B693-9A22F55D6D32}"/>
            </c:ext>
          </c:extLst>
        </c:ser>
        <c:ser>
          <c:idx val="4"/>
          <c:order val="4"/>
          <c:tx>
            <c:strRef>
              <c:f>data_perubahan!$B$66</c:f>
              <c:strCache>
                <c:ptCount val="1"/>
                <c:pt idx="0">
                  <c:v>TSM</c:v>
                </c:pt>
              </c:strCache>
            </c:strRef>
          </c:tx>
          <c:spPr>
            <a:solidFill>
              <a:srgbClr val="00B050"/>
            </a:solidFill>
            <a:ln w="15875" cmpd="sng">
              <a:solidFill>
                <a:schemeClr val="tx1"/>
              </a:solidFill>
            </a:ln>
          </c:spPr>
          <c:invertIfNegative val="0"/>
          <c:cat>
            <c:numRef>
              <c:f>data_perubahan!$C$61:$F$61</c:f>
              <c:numCache>
                <c:formatCode>General</c:formatCode>
                <c:ptCount val="4"/>
                <c:pt idx="0">
                  <c:v>1995</c:v>
                </c:pt>
                <c:pt idx="1">
                  <c:v>2000</c:v>
                </c:pt>
                <c:pt idx="2">
                  <c:v>2006</c:v>
                </c:pt>
                <c:pt idx="3">
                  <c:v>2009</c:v>
                </c:pt>
              </c:numCache>
            </c:numRef>
          </c:cat>
          <c:val>
            <c:numRef>
              <c:f>data_perubahan!$C$66:$F$66</c:f>
              <c:numCache>
                <c:formatCode>#,##0</c:formatCode>
                <c:ptCount val="4"/>
                <c:pt idx="0">
                  <c:v>1067</c:v>
                </c:pt>
                <c:pt idx="1">
                  <c:v>1112.32</c:v>
                </c:pt>
                <c:pt idx="2">
                  <c:v>1523.06</c:v>
                </c:pt>
                <c:pt idx="3">
                  <c:v>1486.35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A5-40FB-B693-9A22F55D6D32}"/>
            </c:ext>
          </c:extLst>
        </c:ser>
        <c:ser>
          <c:idx val="5"/>
          <c:order val="5"/>
          <c:tx>
            <c:strRef>
              <c:f>data_perubahan!$B$67</c:f>
              <c:strCache>
                <c:ptCount val="1"/>
                <c:pt idx="0">
                  <c:v>LHT</c:v>
                </c:pt>
              </c:strCache>
            </c:strRef>
          </c:tx>
          <c:spPr>
            <a:solidFill>
              <a:schemeClr val="tx1"/>
            </a:solidFill>
            <a:ln w="15875" cmpd="sng">
              <a:solidFill>
                <a:schemeClr val="tx1"/>
              </a:solidFill>
              <a:prstDash val="solid"/>
            </a:ln>
          </c:spPr>
          <c:invertIfNegative val="0"/>
          <c:cat>
            <c:numRef>
              <c:f>data_perubahan!$C$61:$F$61</c:f>
              <c:numCache>
                <c:formatCode>General</c:formatCode>
                <c:ptCount val="4"/>
                <c:pt idx="0">
                  <c:v>1995</c:v>
                </c:pt>
                <c:pt idx="1">
                  <c:v>2000</c:v>
                </c:pt>
                <c:pt idx="2">
                  <c:v>2006</c:v>
                </c:pt>
                <c:pt idx="3">
                  <c:v>2009</c:v>
                </c:pt>
              </c:numCache>
            </c:numRef>
          </c:cat>
          <c:val>
            <c:numRef>
              <c:f>data_perubahan!$C$67:$F$67</c:f>
              <c:numCache>
                <c:formatCode>#,##0</c:formatCode>
                <c:ptCount val="4"/>
                <c:pt idx="0">
                  <c:v>385</c:v>
                </c:pt>
                <c:pt idx="1">
                  <c:v>629</c:v>
                </c:pt>
                <c:pt idx="2">
                  <c:v>418.59</c:v>
                </c:pt>
                <c:pt idx="3">
                  <c:v>392.67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8A5-40FB-B693-9A22F55D6D32}"/>
            </c:ext>
          </c:extLst>
        </c:ser>
        <c:ser>
          <c:idx val="6"/>
          <c:order val="6"/>
          <c:tx>
            <c:strRef>
              <c:f>data_perubahan!$B$68</c:f>
              <c:strCache>
                <c:ptCount val="1"/>
                <c:pt idx="0">
                  <c:v>PKM</c:v>
                </c:pt>
              </c:strCache>
            </c:strRef>
          </c:tx>
          <c:spPr>
            <a:solidFill>
              <a:srgbClr val="FFFF00"/>
            </a:solidFill>
            <a:ln w="15875" cmpd="sng">
              <a:solidFill>
                <a:schemeClr val="tx1"/>
              </a:solidFill>
            </a:ln>
          </c:spPr>
          <c:invertIfNegative val="0"/>
          <c:cat>
            <c:numRef>
              <c:f>data_perubahan!$C$61:$F$61</c:f>
              <c:numCache>
                <c:formatCode>General</c:formatCode>
                <c:ptCount val="4"/>
                <c:pt idx="0">
                  <c:v>1995</c:v>
                </c:pt>
                <c:pt idx="1">
                  <c:v>2000</c:v>
                </c:pt>
                <c:pt idx="2">
                  <c:v>2006</c:v>
                </c:pt>
                <c:pt idx="3">
                  <c:v>2009</c:v>
                </c:pt>
              </c:numCache>
            </c:numRef>
          </c:cat>
          <c:val>
            <c:numRef>
              <c:f>data_perubahan!$C$68:$F$68</c:f>
              <c:numCache>
                <c:formatCode>#,##0</c:formatCode>
                <c:ptCount val="4"/>
                <c:pt idx="0">
                  <c:v>894.33</c:v>
                </c:pt>
                <c:pt idx="1">
                  <c:v>945</c:v>
                </c:pt>
                <c:pt idx="2">
                  <c:v>1071.47</c:v>
                </c:pt>
                <c:pt idx="3">
                  <c:v>1152.73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8A5-40FB-B693-9A22F55D6D32}"/>
            </c:ext>
          </c:extLst>
        </c:ser>
        <c:ser>
          <c:idx val="7"/>
          <c:order val="7"/>
          <c:tx>
            <c:strRef>
              <c:f>data_perubahan!$B$69</c:f>
              <c:strCache>
                <c:ptCount val="1"/>
                <c:pt idx="0">
                  <c:v>AIR</c:v>
                </c:pt>
              </c:strCache>
            </c:strRef>
          </c:tx>
          <c:spPr>
            <a:solidFill>
              <a:srgbClr val="00FF00"/>
            </a:solidFill>
            <a:ln w="15875">
              <a:solidFill>
                <a:schemeClr val="tx1"/>
              </a:solidFill>
            </a:ln>
          </c:spPr>
          <c:invertIfNegative val="0"/>
          <c:cat>
            <c:numRef>
              <c:f>data_perubahan!$C$61:$F$61</c:f>
              <c:numCache>
                <c:formatCode>General</c:formatCode>
                <c:ptCount val="4"/>
                <c:pt idx="0">
                  <c:v>1995</c:v>
                </c:pt>
                <c:pt idx="1">
                  <c:v>2000</c:v>
                </c:pt>
                <c:pt idx="2">
                  <c:v>2006</c:v>
                </c:pt>
                <c:pt idx="3">
                  <c:v>2009</c:v>
                </c:pt>
              </c:numCache>
            </c:numRef>
          </c:cat>
          <c:val>
            <c:numRef>
              <c:f>data_perubahan!$C$69:$F$69</c:f>
              <c:numCache>
                <c:formatCode>#,##0</c:formatCode>
                <c:ptCount val="4"/>
                <c:pt idx="0">
                  <c:v>871</c:v>
                </c:pt>
                <c:pt idx="1">
                  <c:v>607</c:v>
                </c:pt>
                <c:pt idx="2">
                  <c:v>944.2</c:v>
                </c:pt>
                <c:pt idx="3">
                  <c:v>339.57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8A5-40FB-B693-9A22F55D6D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overlap val="100"/>
        <c:serLines/>
        <c:axId val="629742592"/>
        <c:axId val="618732864"/>
      </c:barChart>
      <c:catAx>
        <c:axId val="6297425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Tahun 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618732864"/>
        <c:crosses val="autoZero"/>
        <c:auto val="1"/>
        <c:lblAlgn val="ctr"/>
        <c:lblOffset val="100"/>
        <c:noMultiLvlLbl val="0"/>
      </c:catAx>
      <c:valAx>
        <c:axId val="618732864"/>
        <c:scaling>
          <c:orientation val="minMax"/>
          <c:max val="2000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Luas (ha)</a:t>
                </a:r>
              </a:p>
            </c:rich>
          </c:tx>
          <c:overlay val="0"/>
        </c:title>
        <c:numFmt formatCode="#,##0" sourceLinked="1"/>
        <c:majorTickMark val="out"/>
        <c:minorTickMark val="none"/>
        <c:tickLblPos val="nextTo"/>
        <c:crossAx val="6297425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40000397677563"/>
          <c:y val="0.16255905511811022"/>
          <c:w val="0.12084844508072855"/>
          <c:h val="0.56213679172456388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B62DA0-DFA9-4064-B11C-53312DFE0B6D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90D698-9CC1-4DF2-A948-85059570C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050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3AFF30-3619-4223-86A0-E6BBD13E82B2}" type="slidenum">
              <a:rPr lang="id-ID" smtClean="0"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15020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4108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1255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3648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4243-6E39-4DAB-B54F-BBB2EDA61B5E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EFE9A-0B0F-4633-855A-F2EA8B933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509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4243-6E39-4DAB-B54F-BBB2EDA61B5E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EFE9A-0B0F-4633-855A-F2EA8B933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045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4243-6E39-4DAB-B54F-BBB2EDA61B5E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EFE9A-0B0F-4633-855A-F2EA8B933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90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4243-6E39-4DAB-B54F-BBB2EDA61B5E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EFE9A-0B0F-4633-855A-F2EA8B933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142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4243-6E39-4DAB-B54F-BBB2EDA61B5E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EFE9A-0B0F-4633-855A-F2EA8B933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900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4243-6E39-4DAB-B54F-BBB2EDA61B5E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EFE9A-0B0F-4633-855A-F2EA8B933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84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4243-6E39-4DAB-B54F-BBB2EDA61B5E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EFE9A-0B0F-4633-855A-F2EA8B933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698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4243-6E39-4DAB-B54F-BBB2EDA61B5E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EFE9A-0B0F-4633-855A-F2EA8B933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704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4243-6E39-4DAB-B54F-BBB2EDA61B5E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EFE9A-0B0F-4633-855A-F2EA8B933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606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4243-6E39-4DAB-B54F-BBB2EDA61B5E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EFE9A-0B0F-4633-855A-F2EA8B933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671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B4243-6E39-4DAB-B54F-BBB2EDA61B5E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EFE9A-0B0F-4633-855A-F2EA8B933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378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B4243-6E39-4DAB-B54F-BBB2EDA61B5E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EFE9A-0B0F-4633-855A-F2EA8B9330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302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markum.exp@gmail.com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g"/><Relationship Id="rId7" Type="http://schemas.openxmlformats.org/officeDocument/2006/relationships/image" Target="../media/image16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image" Target="../media/image13.jpg"/><Relationship Id="rId9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1600201"/>
            <a:ext cx="7581899" cy="1470025"/>
          </a:xfrm>
        </p:spPr>
        <p:txBody>
          <a:bodyPr>
            <a:normAutofit/>
          </a:bodyPr>
          <a:lstStyle/>
          <a:p>
            <a:r>
              <a:rPr lang="en-US" sz="4000" dirty="0"/>
              <a:t>EKONOMI SUMBER DAYA HUTAN</a:t>
            </a:r>
            <a:br>
              <a:rPr lang="en-US" sz="4000" dirty="0"/>
            </a:br>
            <a:r>
              <a:rPr lang="en-US" sz="4000" dirty="0"/>
              <a:t>(</a:t>
            </a:r>
            <a:r>
              <a:rPr lang="en-US" sz="3200" dirty="0"/>
              <a:t>NILAI DAN PERANAN</a:t>
            </a:r>
            <a:r>
              <a:rPr lang="en-US" sz="4000" dirty="0"/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27" y="206083"/>
            <a:ext cx="990600" cy="993355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2705100" y="321072"/>
            <a:ext cx="5905500" cy="763378"/>
          </a:xfrm>
          <a:prstGeom prst="rect">
            <a:avLst/>
          </a:prstGeom>
        </p:spPr>
        <p:txBody>
          <a:bodyPr tIns="0">
            <a:no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sz="2800"/>
              <a:t>Program Studi Kehutanan UNRAM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97" t="462"/>
          <a:stretch/>
        </p:blipFill>
        <p:spPr>
          <a:xfrm>
            <a:off x="10484064" y="606430"/>
            <a:ext cx="1399309" cy="6051682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379518" y="3962400"/>
            <a:ext cx="1524000" cy="15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076700" y="3962400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103627" y="5133109"/>
            <a:ext cx="381000" cy="381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991100" y="4846555"/>
            <a:ext cx="390955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Oleh</a:t>
            </a:r>
            <a:r>
              <a:rPr lang="en-US" sz="2800" dirty="0"/>
              <a:t> </a:t>
            </a:r>
          </a:p>
          <a:p>
            <a:pPr algn="ctr"/>
            <a:r>
              <a:rPr lang="en-US" sz="2800" dirty="0"/>
              <a:t>Markum</a:t>
            </a:r>
          </a:p>
          <a:p>
            <a:pPr algn="ctr"/>
            <a:r>
              <a:rPr lang="en-US" dirty="0">
                <a:hlinkClick r:id="rId4"/>
              </a:rPr>
              <a:t>Email : markum.exp@gmail.com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105400" y="3001163"/>
            <a:ext cx="1104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# 1</a:t>
            </a:r>
          </a:p>
        </p:txBody>
      </p:sp>
    </p:spTree>
    <p:extLst>
      <p:ext uri="{BB962C8B-B14F-4D97-AF65-F5344CB8AC3E}">
        <p14:creationId xmlns:p14="http://schemas.microsoft.com/office/powerpoint/2010/main" val="2659725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TUJUAN PEMBELAJARAN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447801"/>
            <a:ext cx="8305800" cy="4678363"/>
          </a:xfrm>
        </p:spPr>
        <p:txBody>
          <a:bodyPr/>
          <a:lstStyle/>
          <a:p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 </a:t>
            </a:r>
            <a:r>
              <a:rPr lang="en-US" dirty="0" err="1"/>
              <a:t>pentingnya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hutan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</a:t>
            </a:r>
          </a:p>
          <a:p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instrumen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hutan</a:t>
            </a:r>
            <a:r>
              <a:rPr lang="en-US" dirty="0"/>
              <a:t> </a:t>
            </a:r>
          </a:p>
          <a:p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instrumen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hutan</a:t>
            </a:r>
            <a:r>
              <a:rPr lang="en-US" dirty="0"/>
              <a:t>  </a:t>
            </a:r>
          </a:p>
        </p:txBody>
      </p:sp>
      <p:sp>
        <p:nvSpPr>
          <p:cNvPr id="4" name="Oval 3"/>
          <p:cNvSpPr/>
          <p:nvPr/>
        </p:nvSpPr>
        <p:spPr>
          <a:xfrm>
            <a:off x="6477000" y="5369169"/>
            <a:ext cx="685800" cy="6858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8305800" y="5369169"/>
            <a:ext cx="6858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467600" y="5369169"/>
            <a:ext cx="6858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106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44562"/>
          </a:xfrm>
        </p:spPr>
        <p:txBody>
          <a:bodyPr/>
          <a:lstStyle/>
          <a:p>
            <a:r>
              <a:rPr lang="en-US"/>
              <a:t>RUANG LINGKUP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41782" indent="-514350">
              <a:buFont typeface="+mj-lt"/>
              <a:buAutoNum type="arabicPeriod"/>
            </a:pPr>
            <a:r>
              <a:rPr lang="en-US"/>
              <a:t>PENGERTIAN UMUM </a:t>
            </a:r>
          </a:p>
          <a:p>
            <a:pPr marL="541782" indent="-514350">
              <a:buFont typeface="+mj-lt"/>
              <a:buAutoNum type="arabicPeriod"/>
            </a:pPr>
            <a:r>
              <a:rPr lang="en-US"/>
              <a:t>KOMPONEN DAN RUANG LINGKUP SDH</a:t>
            </a:r>
          </a:p>
          <a:p>
            <a:pPr marL="541782" indent="-514350">
              <a:buFont typeface="+mj-lt"/>
              <a:buAutoNum type="arabicPeriod"/>
            </a:pPr>
            <a:r>
              <a:rPr lang="en-US"/>
              <a:t>RUANG LINGKUP EKONOMI SDH</a:t>
            </a:r>
          </a:p>
          <a:p>
            <a:pPr marL="541782" indent="-514350">
              <a:buFont typeface="+mj-lt"/>
              <a:buAutoNum type="arabicPeriod"/>
            </a:pPr>
            <a:r>
              <a:rPr lang="en-US"/>
              <a:t>PERANAN EKONOMI DALAM PENGELOLAAN SUMBER DAYA HUTAN </a:t>
            </a:r>
          </a:p>
          <a:p>
            <a:pPr marL="541782" indent="-514350">
              <a:buFont typeface="+mj-lt"/>
              <a:buAutoNum type="arabicPeriod"/>
            </a:pPr>
            <a:r>
              <a:rPr lang="en-US"/>
              <a:t>BEBERAPA INSTRUMEN EKONOMI DALAM PENGELOLAAN SD</a:t>
            </a:r>
          </a:p>
        </p:txBody>
      </p:sp>
    </p:spTree>
    <p:extLst>
      <p:ext uri="{BB962C8B-B14F-4D97-AF65-F5344CB8AC3E}">
        <p14:creationId xmlns:p14="http://schemas.microsoft.com/office/powerpoint/2010/main" val="4288867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158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1. PENGERTIAN UMUM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447800"/>
            <a:ext cx="8305800" cy="4876800"/>
          </a:xfrm>
        </p:spPr>
        <p:txBody>
          <a:bodyPr>
            <a:noAutofit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/>
              <a:t>HUTAN, dan KAWASAN HUTAN </a:t>
            </a:r>
          </a:p>
          <a:p>
            <a:pPr marL="596646" indent="-514350">
              <a:buFont typeface="+mj-lt"/>
              <a:buAutoNum type="arabicPeriod"/>
            </a:pPr>
            <a:r>
              <a:rPr lang="en-US"/>
              <a:t>FUNGSI HUTAN  DAN PERUNTUKAN HUTAN </a:t>
            </a:r>
          </a:p>
          <a:p>
            <a:pPr marL="596646" indent="-514350">
              <a:buFont typeface="+mj-lt"/>
              <a:buAutoNum type="arabicPeriod"/>
            </a:pPr>
            <a:r>
              <a:rPr lang="en-US"/>
              <a:t>TUTUPAN HUTAN DAN TUTUPAN LAHAN  </a:t>
            </a:r>
          </a:p>
          <a:p>
            <a:pPr marL="596646" indent="-514350">
              <a:buFont typeface="+mj-lt"/>
              <a:buAutoNum type="arabicPeriod"/>
            </a:pPr>
            <a:r>
              <a:rPr lang="en-US"/>
              <a:t>SISTEM PENGGUNAAN LAHAN </a:t>
            </a:r>
          </a:p>
          <a:p>
            <a:pPr marL="596646" indent="-514350">
              <a:buFont typeface="+mj-lt"/>
              <a:buAutoNum type="arabicPeriod"/>
            </a:pPr>
            <a:r>
              <a:rPr lang="en-US"/>
              <a:t>SUMBER DAYA HUTAN </a:t>
            </a:r>
          </a:p>
          <a:p>
            <a:pPr marL="596646" indent="-514350">
              <a:buFont typeface="+mj-lt"/>
              <a:buAutoNum type="arabicPeriod"/>
            </a:pPr>
            <a:r>
              <a:rPr lang="en-US"/>
              <a:t>TANGIBLE DAN INTANGIBLE </a:t>
            </a:r>
          </a:p>
          <a:p>
            <a:pPr marL="596646" indent="-514350">
              <a:buFont typeface="+mj-lt"/>
              <a:buAutoNum type="arabicPeriod"/>
            </a:pPr>
            <a:r>
              <a:rPr lang="en-US"/>
              <a:t>EKONOMI SUMBER DAYA HUTAN </a:t>
            </a:r>
          </a:p>
          <a:p>
            <a:pPr marL="596646" indent="-514350">
              <a:buFont typeface="+mj-lt"/>
              <a:buAutoNum type="arabicPeriod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248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685800"/>
            <a:ext cx="8915400" cy="2819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3100" y="228600"/>
            <a:ext cx="8229600" cy="411162"/>
          </a:xfrm>
        </p:spPr>
        <p:txBody>
          <a:bodyPr>
            <a:normAutofit/>
          </a:bodyPr>
          <a:lstStyle/>
          <a:p>
            <a:r>
              <a:rPr lang="en-US" sz="2000"/>
              <a:t>KAWASAN HUTAN NTB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752600" y="3492062"/>
            <a:ext cx="2133600" cy="851338"/>
          </a:xfrm>
          <a:ln>
            <a:solidFill>
              <a:srgbClr val="9CE329"/>
            </a:solidFill>
          </a:ln>
        </p:spPr>
        <p:txBody>
          <a:bodyPr>
            <a:noAutofit/>
          </a:bodyPr>
          <a:lstStyle/>
          <a:p>
            <a:r>
              <a:rPr lang="en-US" sz="1600"/>
              <a:t>Luas Hutan NTB = 1.071.722,83 ha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201961338"/>
              </p:ext>
            </p:extLst>
          </p:nvPr>
        </p:nvGraphicFramePr>
        <p:xfrm>
          <a:off x="3962400" y="3505201"/>
          <a:ext cx="6553200" cy="3030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01060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/>
              <a:t>HUTAN DAN KAWASAN HUTAN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295400"/>
            <a:ext cx="7620000" cy="5334000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en-US" sz="2400"/>
              <a:t>HUTAN</a:t>
            </a:r>
          </a:p>
          <a:p>
            <a:pPr marL="82296" indent="0">
              <a:buNone/>
            </a:pPr>
            <a:r>
              <a:rPr lang="en-US" sz="2400"/>
              <a:t>Suatu hamparan </a:t>
            </a:r>
            <a:r>
              <a:rPr lang="en-US" sz="2400" u="sng"/>
              <a:t>lahan yang diatasnya ditumbuhi berbagai spesies pohon </a:t>
            </a:r>
            <a:r>
              <a:rPr lang="en-US" sz="2400"/>
              <a:t>yang secara keseluruhan merupakan persekutuan hidup alam hayati beserta alam lingkungannya</a:t>
            </a:r>
          </a:p>
          <a:p>
            <a:pPr marL="82296" indent="0">
              <a:buNone/>
            </a:pPr>
            <a:r>
              <a:rPr lang="en-US" sz="2400"/>
              <a:t>  </a:t>
            </a:r>
          </a:p>
          <a:p>
            <a:pPr marL="82296" indent="0">
              <a:buNone/>
            </a:pPr>
            <a:r>
              <a:rPr lang="en-US" sz="2400"/>
              <a:t>KAWASAN HUTAN</a:t>
            </a:r>
          </a:p>
          <a:p>
            <a:pPr marL="82296" indent="0">
              <a:buNone/>
            </a:pPr>
            <a:r>
              <a:rPr lang="en-US" sz="2400" u="sng"/>
              <a:t>Hamparan, area atau kawasan </a:t>
            </a:r>
            <a:r>
              <a:rPr lang="en-US" sz="2400"/>
              <a:t>yang ditetapkan oleh pemerintah/negara dengan peruntukan sebagai hutan</a:t>
            </a:r>
          </a:p>
          <a:p>
            <a:pPr marL="82296" indent="0">
              <a:buNone/>
            </a:pPr>
            <a:endParaRPr lang="en-US" sz="2400"/>
          </a:p>
          <a:p>
            <a:pPr marL="82296" indent="0">
              <a:buNone/>
            </a:pPr>
            <a:r>
              <a:rPr lang="en-US" sz="2400"/>
              <a:t>KEHUTANAN </a:t>
            </a:r>
          </a:p>
          <a:p>
            <a:pPr marL="82296" indent="0">
              <a:buNone/>
            </a:pPr>
            <a:r>
              <a:rPr lang="en-US" sz="2400"/>
              <a:t>Badan atau lembaga yang memiliki peran untuk melakukan </a:t>
            </a:r>
            <a:r>
              <a:rPr lang="en-US" sz="2400" u="sng"/>
              <a:t>pengurusan hutan </a:t>
            </a:r>
          </a:p>
          <a:p>
            <a:pPr marL="596646" indent="-514350">
              <a:buFont typeface="+mj-lt"/>
              <a:buAutoNum type="arabicPeriod"/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52188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FUNGSI DAN PERUNTUKAN HUTAN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5600" y="1676400"/>
            <a:ext cx="7498080" cy="4267200"/>
          </a:xfrm>
        </p:spPr>
        <p:txBody>
          <a:bodyPr>
            <a:normAutofit fontScale="92500"/>
          </a:bodyPr>
          <a:lstStyle/>
          <a:p>
            <a:pPr marL="82296" indent="0">
              <a:buNone/>
            </a:pPr>
            <a:r>
              <a:rPr lang="en-US" sz="2800"/>
              <a:t>FUNGSI HUTAN </a:t>
            </a:r>
          </a:p>
          <a:p>
            <a:pPr marL="82296" indent="0">
              <a:buNone/>
            </a:pPr>
            <a:r>
              <a:rPr lang="en-US" sz="2800"/>
              <a:t>Pengkategorian kawasan hutan berdasarkan fungsinya : hutan lindung, hutan konservasi, hutan produksi, hutan produksi terbatas  </a:t>
            </a:r>
          </a:p>
          <a:p>
            <a:pPr marL="82296" indent="0">
              <a:buNone/>
            </a:pPr>
            <a:endParaRPr lang="en-US" sz="2800"/>
          </a:p>
          <a:p>
            <a:pPr marL="82296" indent="0">
              <a:buNone/>
            </a:pPr>
            <a:r>
              <a:rPr lang="en-US" sz="2800"/>
              <a:t>PERUNTUKAN HUTAN </a:t>
            </a:r>
          </a:p>
          <a:p>
            <a:pPr marL="82296" indent="0">
              <a:buNone/>
            </a:pPr>
            <a:r>
              <a:rPr lang="en-US" sz="2800"/>
              <a:t>Pengkategorian kawasan hutan berdasarkan ijin penggunaan atau peruntukannya : Taman Nasional, Tahura, Kebun Raya, Hutan Kemasyarakatan, dsb. </a:t>
            </a:r>
          </a:p>
        </p:txBody>
      </p:sp>
    </p:spTree>
    <p:extLst>
      <p:ext uri="{BB962C8B-B14F-4D97-AF65-F5344CB8AC3E}">
        <p14:creationId xmlns:p14="http://schemas.microsoft.com/office/powerpoint/2010/main" val="52188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158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TUTUPAN HUTAN DAN LAHAN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5600" y="1676400"/>
            <a:ext cx="7498080" cy="42672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2800"/>
              <a:t>TUTUPAN HUTAN </a:t>
            </a:r>
          </a:p>
          <a:p>
            <a:pPr marL="82296" indent="0">
              <a:buNone/>
            </a:pPr>
            <a:r>
              <a:rPr lang="en-US" sz="2800"/>
              <a:t>Tutupan vegetasi yang berada di kawasan hutan, umumnya dibedakan atas tutupan padat, cukup padat, kurang padat dan terbuka</a:t>
            </a:r>
          </a:p>
          <a:p>
            <a:pPr marL="82296" indent="0">
              <a:buNone/>
            </a:pPr>
            <a:endParaRPr lang="en-US" sz="2800"/>
          </a:p>
          <a:p>
            <a:pPr marL="82296" indent="0">
              <a:buNone/>
            </a:pPr>
            <a:r>
              <a:rPr lang="en-US" sz="2800"/>
              <a:t>TUTUPAN LAHAN </a:t>
            </a:r>
          </a:p>
          <a:p>
            <a:pPr marL="82296" indent="0">
              <a:buNone/>
            </a:pPr>
            <a:r>
              <a:rPr lang="en-US" sz="2800"/>
              <a:t>Tutupan vegetasi yang mencakup seluruh wilayah daratan. </a:t>
            </a:r>
          </a:p>
        </p:txBody>
      </p:sp>
    </p:spTree>
    <p:extLst>
      <p:ext uri="{BB962C8B-B14F-4D97-AF65-F5344CB8AC3E}">
        <p14:creationId xmlns:p14="http://schemas.microsoft.com/office/powerpoint/2010/main" val="52188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HUTAN dan KAWASAN HUTAN </a:t>
            </a:r>
          </a:p>
        </p:txBody>
      </p:sp>
      <p:sp>
        <p:nvSpPr>
          <p:cNvPr id="4" name="Freeform 3"/>
          <p:cNvSpPr/>
          <p:nvPr/>
        </p:nvSpPr>
        <p:spPr>
          <a:xfrm>
            <a:off x="1951703" y="1430594"/>
            <a:ext cx="5383162" cy="5117690"/>
          </a:xfrm>
          <a:custGeom>
            <a:avLst/>
            <a:gdLst>
              <a:gd name="connsiteX0" fmla="*/ 176980 w 5368413"/>
              <a:gd name="connsiteY0" fmla="*/ 457200 h 5117690"/>
              <a:gd name="connsiteX1" fmla="*/ 766916 w 5368413"/>
              <a:gd name="connsiteY1" fmla="*/ 147483 h 5117690"/>
              <a:gd name="connsiteX2" fmla="*/ 1725561 w 5368413"/>
              <a:gd name="connsiteY2" fmla="*/ 0 h 5117690"/>
              <a:gd name="connsiteX3" fmla="*/ 1873045 w 5368413"/>
              <a:gd name="connsiteY3" fmla="*/ 29496 h 5117690"/>
              <a:gd name="connsiteX4" fmla="*/ 2477729 w 5368413"/>
              <a:gd name="connsiteY4" fmla="*/ 280219 h 5117690"/>
              <a:gd name="connsiteX5" fmla="*/ 2595716 w 5368413"/>
              <a:gd name="connsiteY5" fmla="*/ 324464 h 5117690"/>
              <a:gd name="connsiteX6" fmla="*/ 3583858 w 5368413"/>
              <a:gd name="connsiteY6" fmla="*/ 412954 h 5117690"/>
              <a:gd name="connsiteX7" fmla="*/ 4188542 w 5368413"/>
              <a:gd name="connsiteY7" fmla="*/ 501445 h 5117690"/>
              <a:gd name="connsiteX8" fmla="*/ 4336025 w 5368413"/>
              <a:gd name="connsiteY8" fmla="*/ 560438 h 5117690"/>
              <a:gd name="connsiteX9" fmla="*/ 4837471 w 5368413"/>
              <a:gd name="connsiteY9" fmla="*/ 1032387 h 5117690"/>
              <a:gd name="connsiteX10" fmla="*/ 5102942 w 5368413"/>
              <a:gd name="connsiteY10" fmla="*/ 1666567 h 5117690"/>
              <a:gd name="connsiteX11" fmla="*/ 4970206 w 5368413"/>
              <a:gd name="connsiteY11" fmla="*/ 2123767 h 5117690"/>
              <a:gd name="connsiteX12" fmla="*/ 5088193 w 5368413"/>
              <a:gd name="connsiteY12" fmla="*/ 3008671 h 5117690"/>
              <a:gd name="connsiteX13" fmla="*/ 5368413 w 5368413"/>
              <a:gd name="connsiteY13" fmla="*/ 3569109 h 5117690"/>
              <a:gd name="connsiteX14" fmla="*/ 4572000 w 5368413"/>
              <a:gd name="connsiteY14" fmla="*/ 4999703 h 5117690"/>
              <a:gd name="connsiteX15" fmla="*/ 3023419 w 5368413"/>
              <a:gd name="connsiteY15" fmla="*/ 5117690 h 5117690"/>
              <a:gd name="connsiteX16" fmla="*/ 2521974 w 5368413"/>
              <a:gd name="connsiteY16" fmla="*/ 4395019 h 5117690"/>
              <a:gd name="connsiteX17" fmla="*/ 1519083 w 5368413"/>
              <a:gd name="connsiteY17" fmla="*/ 4483509 h 5117690"/>
              <a:gd name="connsiteX18" fmla="*/ 929148 w 5368413"/>
              <a:gd name="connsiteY18" fmla="*/ 3613354 h 5117690"/>
              <a:gd name="connsiteX19" fmla="*/ 486696 w 5368413"/>
              <a:gd name="connsiteY19" fmla="*/ 2772696 h 5117690"/>
              <a:gd name="connsiteX20" fmla="*/ 855406 w 5368413"/>
              <a:gd name="connsiteY20" fmla="*/ 2153264 h 5117690"/>
              <a:gd name="connsiteX21" fmla="*/ 88490 w 5368413"/>
              <a:gd name="connsiteY21" fmla="*/ 1445341 h 5117690"/>
              <a:gd name="connsiteX22" fmla="*/ 0 w 5368413"/>
              <a:gd name="connsiteY22" fmla="*/ 840658 h 5117690"/>
              <a:gd name="connsiteX23" fmla="*/ 176980 w 5368413"/>
              <a:gd name="connsiteY23" fmla="*/ 457200 h 5117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68413" h="5117690">
                <a:moveTo>
                  <a:pt x="176980" y="457200"/>
                </a:moveTo>
                <a:lnTo>
                  <a:pt x="766916" y="147483"/>
                </a:lnTo>
                <a:lnTo>
                  <a:pt x="1725561" y="0"/>
                </a:lnTo>
                <a:lnTo>
                  <a:pt x="1873045" y="29496"/>
                </a:lnTo>
                <a:lnTo>
                  <a:pt x="2477729" y="280219"/>
                </a:lnTo>
                <a:lnTo>
                  <a:pt x="2595716" y="324464"/>
                </a:lnTo>
                <a:lnTo>
                  <a:pt x="3583858" y="412954"/>
                </a:lnTo>
                <a:lnTo>
                  <a:pt x="4188542" y="501445"/>
                </a:lnTo>
                <a:cubicBezTo>
                  <a:pt x="4315323" y="564835"/>
                  <a:pt x="4262558" y="560438"/>
                  <a:pt x="4336025" y="560438"/>
                </a:cubicBezTo>
                <a:lnTo>
                  <a:pt x="4837471" y="1032387"/>
                </a:lnTo>
                <a:lnTo>
                  <a:pt x="5102942" y="1666567"/>
                </a:lnTo>
                <a:lnTo>
                  <a:pt x="4970206" y="2123767"/>
                </a:lnTo>
                <a:lnTo>
                  <a:pt x="5088193" y="3008671"/>
                </a:lnTo>
                <a:lnTo>
                  <a:pt x="5368413" y="3569109"/>
                </a:lnTo>
                <a:lnTo>
                  <a:pt x="4572000" y="4999703"/>
                </a:lnTo>
                <a:lnTo>
                  <a:pt x="3023419" y="5117690"/>
                </a:lnTo>
                <a:lnTo>
                  <a:pt x="2521974" y="4395019"/>
                </a:lnTo>
                <a:lnTo>
                  <a:pt x="1519083" y="4483509"/>
                </a:lnTo>
                <a:lnTo>
                  <a:pt x="929148" y="3613354"/>
                </a:lnTo>
                <a:lnTo>
                  <a:pt x="486696" y="2772696"/>
                </a:lnTo>
                <a:lnTo>
                  <a:pt x="855406" y="2153264"/>
                </a:lnTo>
                <a:lnTo>
                  <a:pt x="88490" y="1445341"/>
                </a:lnTo>
                <a:lnTo>
                  <a:pt x="0" y="840658"/>
                </a:lnTo>
                <a:lnTo>
                  <a:pt x="176980" y="457200"/>
                </a:lnTo>
                <a:close/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2689123" y="1858298"/>
            <a:ext cx="1224116" cy="796413"/>
          </a:xfrm>
          <a:custGeom>
            <a:avLst/>
            <a:gdLst>
              <a:gd name="connsiteX0" fmla="*/ 0 w 1224116"/>
              <a:gd name="connsiteY0" fmla="*/ 280219 h 796413"/>
              <a:gd name="connsiteX1" fmla="*/ 471948 w 1224116"/>
              <a:gd name="connsiteY1" fmla="*/ 0 h 796413"/>
              <a:gd name="connsiteX2" fmla="*/ 707922 w 1224116"/>
              <a:gd name="connsiteY2" fmla="*/ 221226 h 796413"/>
              <a:gd name="connsiteX3" fmla="*/ 811161 w 1224116"/>
              <a:gd name="connsiteY3" fmla="*/ 294968 h 796413"/>
              <a:gd name="connsiteX4" fmla="*/ 1224116 w 1224116"/>
              <a:gd name="connsiteY4" fmla="*/ 221226 h 796413"/>
              <a:gd name="connsiteX5" fmla="*/ 1194619 w 1224116"/>
              <a:gd name="connsiteY5" fmla="*/ 648929 h 796413"/>
              <a:gd name="connsiteX6" fmla="*/ 766916 w 1224116"/>
              <a:gd name="connsiteY6" fmla="*/ 648929 h 796413"/>
              <a:gd name="connsiteX7" fmla="*/ 516193 w 1224116"/>
              <a:gd name="connsiteY7" fmla="*/ 752168 h 796413"/>
              <a:gd name="connsiteX8" fmla="*/ 457200 w 1224116"/>
              <a:gd name="connsiteY8" fmla="*/ 781664 h 796413"/>
              <a:gd name="connsiteX9" fmla="*/ 398206 w 1224116"/>
              <a:gd name="connsiteY9" fmla="*/ 796413 h 796413"/>
              <a:gd name="connsiteX10" fmla="*/ 191729 w 1224116"/>
              <a:gd name="connsiteY10" fmla="*/ 766916 h 796413"/>
              <a:gd name="connsiteX11" fmla="*/ 0 w 1224116"/>
              <a:gd name="connsiteY11" fmla="*/ 457200 h 796413"/>
              <a:gd name="connsiteX12" fmla="*/ 0 w 1224116"/>
              <a:gd name="connsiteY12" fmla="*/ 280219 h 79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24116" h="796413">
                <a:moveTo>
                  <a:pt x="0" y="280219"/>
                </a:moveTo>
                <a:lnTo>
                  <a:pt x="471948" y="0"/>
                </a:lnTo>
                <a:lnTo>
                  <a:pt x="707922" y="221226"/>
                </a:lnTo>
                <a:lnTo>
                  <a:pt x="811161" y="294968"/>
                </a:lnTo>
                <a:lnTo>
                  <a:pt x="1224116" y="221226"/>
                </a:lnTo>
                <a:lnTo>
                  <a:pt x="1194619" y="648929"/>
                </a:lnTo>
                <a:lnTo>
                  <a:pt x="766916" y="648929"/>
                </a:lnTo>
                <a:cubicBezTo>
                  <a:pt x="592461" y="707080"/>
                  <a:pt x="675899" y="672315"/>
                  <a:pt x="516193" y="752168"/>
                </a:cubicBezTo>
                <a:lnTo>
                  <a:pt x="457200" y="781664"/>
                </a:lnTo>
                <a:cubicBezTo>
                  <a:pt x="439070" y="790729"/>
                  <a:pt x="398206" y="796413"/>
                  <a:pt x="398206" y="796413"/>
                </a:cubicBezTo>
                <a:lnTo>
                  <a:pt x="191729" y="766916"/>
                </a:lnTo>
                <a:lnTo>
                  <a:pt x="0" y="457200"/>
                </a:lnTo>
                <a:lnTo>
                  <a:pt x="0" y="280219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2438400" y="3259395"/>
            <a:ext cx="3052916" cy="2639961"/>
          </a:xfrm>
          <a:custGeom>
            <a:avLst/>
            <a:gdLst>
              <a:gd name="connsiteX0" fmla="*/ 2035277 w 3052916"/>
              <a:gd name="connsiteY0" fmla="*/ 2536722 h 2639961"/>
              <a:gd name="connsiteX1" fmla="*/ 2035277 w 3052916"/>
              <a:gd name="connsiteY1" fmla="*/ 2536722 h 2639961"/>
              <a:gd name="connsiteX2" fmla="*/ 2271252 w 3052916"/>
              <a:gd name="connsiteY2" fmla="*/ 1769806 h 2639961"/>
              <a:gd name="connsiteX3" fmla="*/ 2433484 w 3052916"/>
              <a:gd name="connsiteY3" fmla="*/ 914400 h 2639961"/>
              <a:gd name="connsiteX4" fmla="*/ 3052916 w 3052916"/>
              <a:gd name="connsiteY4" fmla="*/ 103238 h 2639961"/>
              <a:gd name="connsiteX5" fmla="*/ 1843548 w 3052916"/>
              <a:gd name="connsiteY5" fmla="*/ 0 h 2639961"/>
              <a:gd name="connsiteX6" fmla="*/ 1224116 w 3052916"/>
              <a:gd name="connsiteY6" fmla="*/ 693174 h 2639961"/>
              <a:gd name="connsiteX7" fmla="*/ 383458 w 3052916"/>
              <a:gd name="connsiteY7" fmla="*/ 339212 h 2639961"/>
              <a:gd name="connsiteX8" fmla="*/ 0 w 3052916"/>
              <a:gd name="connsiteY8" fmla="*/ 943896 h 2639961"/>
              <a:gd name="connsiteX9" fmla="*/ 1017639 w 3052916"/>
              <a:gd name="connsiteY9" fmla="*/ 2639961 h 2639961"/>
              <a:gd name="connsiteX10" fmla="*/ 2035277 w 3052916"/>
              <a:gd name="connsiteY10" fmla="*/ 2536722 h 2639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52916" h="2639961">
                <a:moveTo>
                  <a:pt x="2035277" y="2536722"/>
                </a:moveTo>
                <a:lnTo>
                  <a:pt x="2035277" y="2536722"/>
                </a:lnTo>
                <a:lnTo>
                  <a:pt x="2271252" y="1769806"/>
                </a:lnTo>
                <a:lnTo>
                  <a:pt x="2433484" y="914400"/>
                </a:lnTo>
                <a:lnTo>
                  <a:pt x="3052916" y="103238"/>
                </a:lnTo>
                <a:lnTo>
                  <a:pt x="1843548" y="0"/>
                </a:lnTo>
                <a:lnTo>
                  <a:pt x="1224116" y="693174"/>
                </a:lnTo>
                <a:lnTo>
                  <a:pt x="383458" y="339212"/>
                </a:lnTo>
                <a:lnTo>
                  <a:pt x="0" y="943896"/>
                </a:lnTo>
                <a:lnTo>
                  <a:pt x="1017639" y="2639961"/>
                </a:lnTo>
                <a:lnTo>
                  <a:pt x="2035277" y="2536722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3839497" y="1755058"/>
            <a:ext cx="2448232" cy="1592826"/>
          </a:xfrm>
          <a:custGeom>
            <a:avLst/>
            <a:gdLst>
              <a:gd name="connsiteX0" fmla="*/ 412955 w 2448232"/>
              <a:gd name="connsiteY0" fmla="*/ 1474839 h 1592826"/>
              <a:gd name="connsiteX1" fmla="*/ 1651819 w 2448232"/>
              <a:gd name="connsiteY1" fmla="*/ 1592826 h 1592826"/>
              <a:gd name="connsiteX2" fmla="*/ 2300748 w 2448232"/>
              <a:gd name="connsiteY2" fmla="*/ 1179871 h 1592826"/>
              <a:gd name="connsiteX3" fmla="*/ 2241755 w 2448232"/>
              <a:gd name="connsiteY3" fmla="*/ 471948 h 1592826"/>
              <a:gd name="connsiteX4" fmla="*/ 2448232 w 2448232"/>
              <a:gd name="connsiteY4" fmla="*/ 250723 h 1592826"/>
              <a:gd name="connsiteX5" fmla="*/ 2168013 w 2448232"/>
              <a:gd name="connsiteY5" fmla="*/ 147484 h 1592826"/>
              <a:gd name="connsiteX6" fmla="*/ 1519084 w 2448232"/>
              <a:gd name="connsiteY6" fmla="*/ 73742 h 1592826"/>
              <a:gd name="connsiteX7" fmla="*/ 737419 w 2448232"/>
              <a:gd name="connsiteY7" fmla="*/ 0 h 1592826"/>
              <a:gd name="connsiteX8" fmla="*/ 280219 w 2448232"/>
              <a:gd name="connsiteY8" fmla="*/ 368710 h 1592826"/>
              <a:gd name="connsiteX9" fmla="*/ 0 w 2448232"/>
              <a:gd name="connsiteY9" fmla="*/ 309716 h 1592826"/>
              <a:gd name="connsiteX10" fmla="*/ 44245 w 2448232"/>
              <a:gd name="connsiteY10" fmla="*/ 737419 h 1592826"/>
              <a:gd name="connsiteX11" fmla="*/ 412955 w 2448232"/>
              <a:gd name="connsiteY11" fmla="*/ 1474839 h 159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48232" h="1592826">
                <a:moveTo>
                  <a:pt x="412955" y="1474839"/>
                </a:moveTo>
                <a:lnTo>
                  <a:pt x="1651819" y="1592826"/>
                </a:lnTo>
                <a:lnTo>
                  <a:pt x="2300748" y="1179871"/>
                </a:lnTo>
                <a:lnTo>
                  <a:pt x="2241755" y="471948"/>
                </a:lnTo>
                <a:lnTo>
                  <a:pt x="2448232" y="250723"/>
                </a:lnTo>
                <a:lnTo>
                  <a:pt x="2168013" y="147484"/>
                </a:lnTo>
                <a:lnTo>
                  <a:pt x="1519084" y="73742"/>
                </a:lnTo>
                <a:lnTo>
                  <a:pt x="737419" y="0"/>
                </a:lnTo>
                <a:lnTo>
                  <a:pt x="280219" y="368710"/>
                </a:lnTo>
                <a:lnTo>
                  <a:pt x="0" y="309716"/>
                </a:lnTo>
                <a:lnTo>
                  <a:pt x="44245" y="737419"/>
                </a:lnTo>
                <a:lnTo>
                  <a:pt x="412955" y="1474839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2010698" y="2507227"/>
            <a:ext cx="2332703" cy="1482213"/>
          </a:xfrm>
          <a:custGeom>
            <a:avLst/>
            <a:gdLst>
              <a:gd name="connsiteX0" fmla="*/ 1799303 w 2241755"/>
              <a:gd name="connsiteY0" fmla="*/ 0 h 1415845"/>
              <a:gd name="connsiteX1" fmla="*/ 1386348 w 2241755"/>
              <a:gd name="connsiteY1" fmla="*/ 14748 h 1415845"/>
              <a:gd name="connsiteX2" fmla="*/ 1061884 w 2241755"/>
              <a:gd name="connsiteY2" fmla="*/ 132735 h 1415845"/>
              <a:gd name="connsiteX3" fmla="*/ 870155 w 2241755"/>
              <a:gd name="connsiteY3" fmla="*/ 132735 h 1415845"/>
              <a:gd name="connsiteX4" fmla="*/ 0 w 2241755"/>
              <a:gd name="connsiteY4" fmla="*/ 353961 h 1415845"/>
              <a:gd name="connsiteX5" fmla="*/ 796413 w 2241755"/>
              <a:gd name="connsiteY5" fmla="*/ 1091380 h 1415845"/>
              <a:gd name="connsiteX6" fmla="*/ 1622322 w 2241755"/>
              <a:gd name="connsiteY6" fmla="*/ 1415845 h 1415845"/>
              <a:gd name="connsiteX7" fmla="*/ 2241755 w 2241755"/>
              <a:gd name="connsiteY7" fmla="*/ 752168 h 1415845"/>
              <a:gd name="connsiteX8" fmla="*/ 1799303 w 2241755"/>
              <a:gd name="connsiteY8" fmla="*/ 0 h 1415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41755" h="1415845">
                <a:moveTo>
                  <a:pt x="1799303" y="0"/>
                </a:moveTo>
                <a:lnTo>
                  <a:pt x="1386348" y="14748"/>
                </a:lnTo>
                <a:lnTo>
                  <a:pt x="1061884" y="132735"/>
                </a:lnTo>
                <a:lnTo>
                  <a:pt x="870155" y="132735"/>
                </a:lnTo>
                <a:lnTo>
                  <a:pt x="0" y="353961"/>
                </a:lnTo>
                <a:lnTo>
                  <a:pt x="796413" y="1091380"/>
                </a:lnTo>
                <a:lnTo>
                  <a:pt x="1622322" y="1415845"/>
                </a:lnTo>
                <a:lnTo>
                  <a:pt x="2241755" y="752168"/>
                </a:lnTo>
                <a:lnTo>
                  <a:pt x="1799303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1951703" y="1430595"/>
            <a:ext cx="2580968" cy="1430593"/>
          </a:xfrm>
          <a:custGeom>
            <a:avLst/>
            <a:gdLst>
              <a:gd name="connsiteX0" fmla="*/ 914400 w 2580968"/>
              <a:gd name="connsiteY0" fmla="*/ 1194619 h 1430593"/>
              <a:gd name="connsiteX1" fmla="*/ 103239 w 2580968"/>
              <a:gd name="connsiteY1" fmla="*/ 1430593 h 1430593"/>
              <a:gd name="connsiteX2" fmla="*/ 0 w 2580968"/>
              <a:gd name="connsiteY2" fmla="*/ 870154 h 1430593"/>
              <a:gd name="connsiteX3" fmla="*/ 176981 w 2580968"/>
              <a:gd name="connsiteY3" fmla="*/ 457200 h 1430593"/>
              <a:gd name="connsiteX4" fmla="*/ 766916 w 2580968"/>
              <a:gd name="connsiteY4" fmla="*/ 147483 h 1430593"/>
              <a:gd name="connsiteX5" fmla="*/ 1755058 w 2580968"/>
              <a:gd name="connsiteY5" fmla="*/ 0 h 1430593"/>
              <a:gd name="connsiteX6" fmla="*/ 2580968 w 2580968"/>
              <a:gd name="connsiteY6" fmla="*/ 339212 h 1430593"/>
              <a:gd name="connsiteX7" fmla="*/ 2138516 w 2580968"/>
              <a:gd name="connsiteY7" fmla="*/ 693174 h 1430593"/>
              <a:gd name="connsiteX8" fmla="*/ 1887794 w 2580968"/>
              <a:gd name="connsiteY8" fmla="*/ 648929 h 1430593"/>
              <a:gd name="connsiteX9" fmla="*/ 1533832 w 2580968"/>
              <a:gd name="connsiteY9" fmla="*/ 722671 h 1430593"/>
              <a:gd name="connsiteX10" fmla="*/ 1209368 w 2580968"/>
              <a:gd name="connsiteY10" fmla="*/ 457200 h 1430593"/>
              <a:gd name="connsiteX11" fmla="*/ 737420 w 2580968"/>
              <a:gd name="connsiteY11" fmla="*/ 707922 h 1430593"/>
              <a:gd name="connsiteX12" fmla="*/ 737420 w 2580968"/>
              <a:gd name="connsiteY12" fmla="*/ 884903 h 1430593"/>
              <a:gd name="connsiteX13" fmla="*/ 914400 w 2580968"/>
              <a:gd name="connsiteY13" fmla="*/ 1194619 h 143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80968" h="1430593">
                <a:moveTo>
                  <a:pt x="914400" y="1194619"/>
                </a:moveTo>
                <a:lnTo>
                  <a:pt x="103239" y="1430593"/>
                </a:lnTo>
                <a:lnTo>
                  <a:pt x="0" y="870154"/>
                </a:lnTo>
                <a:lnTo>
                  <a:pt x="176981" y="457200"/>
                </a:lnTo>
                <a:lnTo>
                  <a:pt x="766916" y="147483"/>
                </a:lnTo>
                <a:lnTo>
                  <a:pt x="1755058" y="0"/>
                </a:lnTo>
                <a:lnTo>
                  <a:pt x="2580968" y="339212"/>
                </a:lnTo>
                <a:lnTo>
                  <a:pt x="2138516" y="693174"/>
                </a:lnTo>
                <a:lnTo>
                  <a:pt x="1887794" y="648929"/>
                </a:lnTo>
                <a:lnTo>
                  <a:pt x="1533832" y="722671"/>
                </a:lnTo>
                <a:lnTo>
                  <a:pt x="1209368" y="457200"/>
                </a:lnTo>
                <a:lnTo>
                  <a:pt x="737420" y="707922"/>
                </a:lnTo>
                <a:lnTo>
                  <a:pt x="737420" y="884903"/>
                </a:lnTo>
                <a:lnTo>
                  <a:pt x="914400" y="1194619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4469220" y="4167964"/>
            <a:ext cx="2849525" cy="2381693"/>
          </a:xfrm>
          <a:custGeom>
            <a:avLst/>
            <a:gdLst>
              <a:gd name="connsiteX0" fmla="*/ 0 w 2849525"/>
              <a:gd name="connsiteY0" fmla="*/ 1616149 h 2381693"/>
              <a:gd name="connsiteX1" fmla="*/ 0 w 2849525"/>
              <a:gd name="connsiteY1" fmla="*/ 1616149 h 2381693"/>
              <a:gd name="connsiteX2" fmla="*/ 510362 w 2849525"/>
              <a:gd name="connsiteY2" fmla="*/ 2381693 h 2381693"/>
              <a:gd name="connsiteX3" fmla="*/ 2094614 w 2849525"/>
              <a:gd name="connsiteY3" fmla="*/ 2254102 h 2381693"/>
              <a:gd name="connsiteX4" fmla="*/ 2849525 w 2849525"/>
              <a:gd name="connsiteY4" fmla="*/ 818707 h 2381693"/>
              <a:gd name="connsiteX5" fmla="*/ 372139 w 2849525"/>
              <a:gd name="connsiteY5" fmla="*/ 0 h 2381693"/>
              <a:gd name="connsiteX6" fmla="*/ 255181 w 2849525"/>
              <a:gd name="connsiteY6" fmla="*/ 744279 h 2381693"/>
              <a:gd name="connsiteX7" fmla="*/ 0 w 2849525"/>
              <a:gd name="connsiteY7" fmla="*/ 1679944 h 2381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49525" h="2381693">
                <a:moveTo>
                  <a:pt x="0" y="1616149"/>
                </a:moveTo>
                <a:lnTo>
                  <a:pt x="0" y="1616149"/>
                </a:lnTo>
                <a:lnTo>
                  <a:pt x="510362" y="2381693"/>
                </a:lnTo>
                <a:lnTo>
                  <a:pt x="2094614" y="2254102"/>
                </a:lnTo>
                <a:lnTo>
                  <a:pt x="2849525" y="818707"/>
                </a:lnTo>
                <a:lnTo>
                  <a:pt x="372139" y="0"/>
                </a:lnTo>
                <a:lnTo>
                  <a:pt x="255181" y="744279"/>
                </a:lnTo>
                <a:lnTo>
                  <a:pt x="0" y="1679944"/>
                </a:lnTo>
              </a:path>
            </a:pathLst>
          </a:custGeom>
          <a:solidFill>
            <a:srgbClr val="FFC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4862624" y="1988288"/>
            <a:ext cx="2488019" cy="3009014"/>
          </a:xfrm>
          <a:custGeom>
            <a:avLst/>
            <a:gdLst>
              <a:gd name="connsiteX0" fmla="*/ 0 w 2488019"/>
              <a:gd name="connsiteY0" fmla="*/ 2200940 h 3009014"/>
              <a:gd name="connsiteX1" fmla="*/ 627321 w 2488019"/>
              <a:gd name="connsiteY1" fmla="*/ 1360968 h 3009014"/>
              <a:gd name="connsiteX2" fmla="*/ 1286540 w 2488019"/>
              <a:gd name="connsiteY2" fmla="*/ 925033 h 3009014"/>
              <a:gd name="connsiteX3" fmla="*/ 1233377 w 2488019"/>
              <a:gd name="connsiteY3" fmla="*/ 233917 h 3009014"/>
              <a:gd name="connsiteX4" fmla="*/ 1435396 w 2488019"/>
              <a:gd name="connsiteY4" fmla="*/ 0 h 3009014"/>
              <a:gd name="connsiteX5" fmla="*/ 1956391 w 2488019"/>
              <a:gd name="connsiteY5" fmla="*/ 467833 h 3009014"/>
              <a:gd name="connsiteX6" fmla="*/ 2211572 w 2488019"/>
              <a:gd name="connsiteY6" fmla="*/ 1063256 h 3009014"/>
              <a:gd name="connsiteX7" fmla="*/ 2052084 w 2488019"/>
              <a:gd name="connsiteY7" fmla="*/ 1552354 h 3009014"/>
              <a:gd name="connsiteX8" fmla="*/ 2190307 w 2488019"/>
              <a:gd name="connsiteY8" fmla="*/ 2424224 h 3009014"/>
              <a:gd name="connsiteX9" fmla="*/ 2488019 w 2488019"/>
              <a:gd name="connsiteY9" fmla="*/ 3009014 h 3009014"/>
              <a:gd name="connsiteX10" fmla="*/ 0 w 2488019"/>
              <a:gd name="connsiteY10" fmla="*/ 2200940 h 3009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88019" h="3009014">
                <a:moveTo>
                  <a:pt x="0" y="2200940"/>
                </a:moveTo>
                <a:lnTo>
                  <a:pt x="627321" y="1360968"/>
                </a:lnTo>
                <a:lnTo>
                  <a:pt x="1286540" y="925033"/>
                </a:lnTo>
                <a:lnTo>
                  <a:pt x="1233377" y="233917"/>
                </a:lnTo>
                <a:lnTo>
                  <a:pt x="1435396" y="0"/>
                </a:lnTo>
                <a:lnTo>
                  <a:pt x="1956391" y="467833"/>
                </a:lnTo>
                <a:lnTo>
                  <a:pt x="2211572" y="1063256"/>
                </a:lnTo>
                <a:lnTo>
                  <a:pt x="2052084" y="1552354"/>
                </a:lnTo>
                <a:lnTo>
                  <a:pt x="2190307" y="2424224"/>
                </a:lnTo>
                <a:lnTo>
                  <a:pt x="2488019" y="3009014"/>
                </a:lnTo>
                <a:lnTo>
                  <a:pt x="0" y="220094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048000" y="4167964"/>
            <a:ext cx="129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Hutan Lindung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57801" y="5181601"/>
            <a:ext cx="1029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Hutan Produksi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91316" y="3492796"/>
            <a:ext cx="1290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Hutan Konservasi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438401" y="1591244"/>
            <a:ext cx="1752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Hutan Lindung</a:t>
            </a:r>
          </a:p>
          <a:p>
            <a:r>
              <a:rPr lang="en-US" sz="1200"/>
              <a:t>Lahan kritis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91001" y="2145891"/>
            <a:ext cx="1702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Hutan Produksi </a:t>
            </a:r>
          </a:p>
          <a:p>
            <a:r>
              <a:rPr lang="en-US" sz="1200"/>
              <a:t>Lahan terbuka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7543800" y="1600201"/>
            <a:ext cx="2667000" cy="2389239"/>
          </a:xfrm>
        </p:spPr>
        <p:txBody>
          <a:bodyPr>
            <a:normAutofit/>
          </a:bodyPr>
          <a:lstStyle/>
          <a:p>
            <a:r>
              <a:rPr lang="en-US" sz="2000"/>
              <a:t>Dalam sebuah kawasan hutan terbagi dalam fungsi hutan </a:t>
            </a:r>
          </a:p>
          <a:p>
            <a:r>
              <a:rPr lang="en-US" sz="2000"/>
              <a:t>Dalam setiap fungsi hutan belum tentu semua hutan 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5838" y="5181600"/>
            <a:ext cx="904875" cy="853951"/>
          </a:xfrm>
          <a:prstGeom prst="rect">
            <a:avLst/>
          </a:prstGeom>
        </p:spPr>
      </p:pic>
      <p:cxnSp>
        <p:nvCxnSpPr>
          <p:cNvPr id="24" name="Straight Arrow Connector 23"/>
          <p:cNvCxnSpPr>
            <a:stCxn id="21" idx="1"/>
          </p:cNvCxnSpPr>
          <p:nvPr/>
        </p:nvCxnSpPr>
        <p:spPr>
          <a:xfrm flipH="1" flipV="1">
            <a:off x="7543801" y="5181599"/>
            <a:ext cx="1062037" cy="4269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 flipV="1">
            <a:off x="7162800" y="3347884"/>
            <a:ext cx="381000" cy="18337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6629400" y="5181600"/>
            <a:ext cx="914400" cy="13666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8074818" y="6172200"/>
            <a:ext cx="2288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Kantor Urusan Hutan </a:t>
            </a:r>
          </a:p>
        </p:txBody>
      </p:sp>
    </p:spTree>
    <p:extLst>
      <p:ext uri="{BB962C8B-B14F-4D97-AF65-F5344CB8AC3E}">
        <p14:creationId xmlns:p14="http://schemas.microsoft.com/office/powerpoint/2010/main" val="3852587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121158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152400"/>
            <a:ext cx="7498080" cy="1143000"/>
          </a:xfrm>
        </p:spPr>
        <p:txBody>
          <a:bodyPr>
            <a:normAutofit/>
          </a:bodyPr>
          <a:lstStyle/>
          <a:p>
            <a:r>
              <a:rPr lang="en-US" sz="3200"/>
              <a:t>SISTEM PENGGUNAAN LAHAN (SPL)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1219200"/>
            <a:ext cx="7955280" cy="5257800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en-US" sz="2800"/>
              <a:t>Penggunaan lahan yang didasarkan atas pengelompokkanya sesuai dengan karakteristik yang sama. </a:t>
            </a:r>
          </a:p>
          <a:p>
            <a:pPr marL="82296" indent="0">
              <a:buNone/>
            </a:pPr>
            <a:r>
              <a:rPr lang="en-US" sz="2800"/>
              <a:t>Contoh SPL</a:t>
            </a:r>
          </a:p>
          <a:p>
            <a:pPr marL="596646" indent="-514350">
              <a:buAutoNum type="arabicPeriod"/>
            </a:pPr>
            <a:r>
              <a:rPr lang="en-US" sz="2800"/>
              <a:t>Hutan                               5. Kebun</a:t>
            </a:r>
          </a:p>
          <a:p>
            <a:pPr marL="596646" indent="-514350">
              <a:buAutoNum type="arabicPeriod"/>
            </a:pPr>
            <a:r>
              <a:rPr lang="en-US" sz="2800"/>
              <a:t>Pemukiman                     6. Lahan Kering</a:t>
            </a:r>
          </a:p>
          <a:p>
            <a:pPr marL="596646" indent="-514350">
              <a:buAutoNum type="arabicPeriod"/>
            </a:pPr>
            <a:r>
              <a:rPr lang="en-US" sz="2800"/>
              <a:t>Sawah                               7. Lahan Kritis</a:t>
            </a:r>
          </a:p>
          <a:p>
            <a:pPr marL="596646" indent="-514350">
              <a:buAutoNum type="arabicPeriod"/>
            </a:pPr>
            <a:r>
              <a:rPr lang="en-US" sz="2800"/>
              <a:t>Tegalan                             8. Air</a:t>
            </a:r>
          </a:p>
          <a:p>
            <a:pPr marL="596646" indent="-514350">
              <a:buAutoNum type="arabicPeriod"/>
            </a:pP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739011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28800" y="228600"/>
            <a:ext cx="8001000" cy="578736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ko-KR" sz="3100" dirty="0" err="1">
                <a:solidFill>
                  <a:schemeClr val="accent1">
                    <a:lumMod val="50000"/>
                  </a:schemeClr>
                </a:solidFill>
              </a:rPr>
              <a:t>Klasifikasi</a:t>
            </a:r>
            <a:r>
              <a:rPr lang="en-US" altLang="ko-KR" sz="31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3100" dirty="0" err="1">
                <a:solidFill>
                  <a:schemeClr val="accent1">
                    <a:lumMod val="50000"/>
                  </a:schemeClr>
                </a:solidFill>
              </a:rPr>
              <a:t>Pengunaan</a:t>
            </a:r>
            <a:r>
              <a:rPr lang="en-US" altLang="ko-KR" sz="31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3100" dirty="0" err="1">
                <a:solidFill>
                  <a:schemeClr val="accent1">
                    <a:lumMod val="50000"/>
                  </a:schemeClr>
                </a:solidFill>
              </a:rPr>
              <a:t>Lahan</a:t>
            </a:r>
            <a:r>
              <a:rPr lang="en-US" altLang="ko-KR" sz="31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3100" err="1">
                <a:solidFill>
                  <a:schemeClr val="accent1">
                    <a:lumMod val="50000"/>
                  </a:schemeClr>
                </a:solidFill>
              </a:rPr>
              <a:t>di</a:t>
            </a:r>
            <a:r>
              <a:rPr lang="en-US" altLang="ko-KR" sz="3100">
                <a:solidFill>
                  <a:schemeClr val="accent1">
                    <a:lumMod val="50000"/>
                  </a:schemeClr>
                </a:solidFill>
              </a:rPr>
              <a:t> Lombok</a:t>
            </a:r>
            <a:r>
              <a:rPr lang="en-US" altLang="ko-KR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ko-KR" sz="220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ko-KR" altLang="en-US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" name="그림 8" descr="1987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694311" y="1295400"/>
            <a:ext cx="6128006" cy="4921133"/>
          </a:xfrm>
          <a:prstGeom prst="rect">
            <a:avLst/>
          </a:prstGeom>
        </p:spPr>
      </p:pic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690122"/>
              </p:ext>
            </p:extLst>
          </p:nvPr>
        </p:nvGraphicFramePr>
        <p:xfrm>
          <a:off x="8077200" y="1295398"/>
          <a:ext cx="2381280" cy="4921136"/>
        </p:xfrm>
        <a:graphic>
          <a:graphicData uri="http://schemas.openxmlformats.org/drawingml/2006/table">
            <a:tbl>
              <a:tblPr/>
              <a:tblGrid>
                <a:gridCol w="666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4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825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4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+mj-lt"/>
                        </a:rPr>
                        <a:t>Hutan</a:t>
                      </a:r>
                      <a:r>
                        <a:rPr lang="en-US" sz="1600" b="0" i="0" u="none" strike="noStrike" baseline="0">
                          <a:solidFill>
                            <a:schemeClr val="tx1"/>
                          </a:solidFill>
                          <a:latin typeface="+mj-lt"/>
                        </a:rPr>
                        <a:t> Alam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08000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25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>
                          <a:solidFill>
                            <a:schemeClr val="tx1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8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+mj-lt"/>
                        </a:rPr>
                        <a:t>Hutan Sekunder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08000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25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>
                          <a:solidFill>
                            <a:schemeClr val="tx1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6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+mj-lt"/>
                        </a:rPr>
                        <a:t>Semak Belukar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08000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374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>
                          <a:solidFill>
                            <a:schemeClr val="tx1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68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+mj-lt"/>
                        </a:rPr>
                        <a:t>Pertanian</a:t>
                      </a:r>
                      <a:r>
                        <a:rPr lang="en-US" sz="1600" b="0" i="0" u="none" strike="noStrike" baseline="0">
                          <a:solidFill>
                            <a:schemeClr val="tx1"/>
                          </a:solidFill>
                          <a:latin typeface="+mj-lt"/>
                        </a:rPr>
                        <a:t> Lahan Kering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08000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25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>
                          <a:solidFill>
                            <a:schemeClr val="tx1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+mj-lt"/>
                        </a:rPr>
                        <a:t>Sawah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08000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25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>
                          <a:solidFill>
                            <a:schemeClr val="tx1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+mj-lt"/>
                        </a:rPr>
                        <a:t>Perkebunan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08000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1324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>
                          <a:solidFill>
                            <a:schemeClr val="tx1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54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+mj-lt"/>
                        </a:rPr>
                        <a:t>Padang</a:t>
                      </a:r>
                      <a:r>
                        <a:rPr lang="en-US" sz="1600" b="0" i="0" u="none" strike="noStrike" baseline="0">
                          <a:solidFill>
                            <a:schemeClr val="tx1"/>
                          </a:solidFill>
                          <a:latin typeface="+mj-lt"/>
                        </a:rPr>
                        <a:t> Rumput Dataran Tinggi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08000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25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>
                          <a:solidFill>
                            <a:schemeClr val="tx1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+mj-lt"/>
                        </a:rPr>
                        <a:t>Lahan Basah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08000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258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600" b="0" i="0" u="none" strike="noStrike">
                          <a:solidFill>
                            <a:schemeClr val="tx1"/>
                          </a:solidFill>
                          <a:latin typeface="+mj-lt"/>
                        </a:rPr>
                        <a:t>Pe</a:t>
                      </a:r>
                      <a:endParaRPr lang="ko-KR" altLang="en-US" sz="1600" b="0" i="0" u="none" strike="noStrike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+mj-lt"/>
                        </a:rPr>
                        <a:t>Pemukiman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08000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825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0" i="0" u="none" strike="noStrike">
                          <a:solidFill>
                            <a:schemeClr val="tx1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latin typeface="+mj-lt"/>
                        </a:rPr>
                        <a:t>Lainnya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08000" marR="9525" marT="9525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4" name="Slide Number Placeholder 21"/>
          <p:cNvSpPr txBox="1">
            <a:spLocks/>
          </p:cNvSpPr>
          <p:nvPr/>
        </p:nvSpPr>
        <p:spPr>
          <a:xfrm>
            <a:off x="9985830" y="6570922"/>
            <a:ext cx="682171" cy="287079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fld id="{BFDFDD42-8039-4CFF-8CBA-DBFB16A44177}" type="slidenum">
              <a:rPr lang="en-US" sz="1000">
                <a:latin typeface="한컴 윤체 L" pitchFamily="18" charset="-127"/>
                <a:ea typeface="한컴 윤체 L" pitchFamily="18" charset="-127"/>
              </a:rPr>
              <a:pPr algn="r">
                <a:defRPr/>
              </a:pPr>
              <a:t>11</a:t>
            </a:fld>
            <a:r>
              <a:rPr lang="en-US" sz="1000" dirty="0">
                <a:latin typeface="한컴 윤체 L" pitchFamily="18" charset="-127"/>
                <a:ea typeface="한컴 윤체 L" pitchFamily="18" charset="-127"/>
              </a:rPr>
              <a:t>/26</a:t>
            </a:r>
          </a:p>
        </p:txBody>
      </p:sp>
      <p:sp>
        <p:nvSpPr>
          <p:cNvPr id="3" name="Rectangle 2"/>
          <p:cNvSpPr/>
          <p:nvPr/>
        </p:nvSpPr>
        <p:spPr>
          <a:xfrm>
            <a:off x="1694311" y="6216533"/>
            <a:ext cx="48560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/>
              <a:t>Sumber: Korea Forest Research Institute, 2014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44585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442284"/>
              </p:ext>
            </p:extLst>
          </p:nvPr>
        </p:nvGraphicFramePr>
        <p:xfrm>
          <a:off x="1752601" y="1219203"/>
          <a:ext cx="8763000" cy="5105397"/>
        </p:xfrm>
        <a:graphic>
          <a:graphicData uri="http://schemas.openxmlformats.org/drawingml/2006/table">
            <a:tbl>
              <a:tblPr/>
              <a:tblGrid>
                <a:gridCol w="21231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25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7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97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2060"/>
                          </a:solidFill>
                          <a:latin typeface="+mj-lt"/>
                        </a:rPr>
                        <a:t>Warna</a:t>
                      </a:r>
                      <a:endParaRPr lang="en-US" sz="1600" b="1" i="0" u="none" strike="noStrike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2060"/>
                          </a:solidFill>
                          <a:latin typeface="+mj-lt"/>
                        </a:rPr>
                        <a:t>Kategori</a:t>
                      </a:r>
                      <a:r>
                        <a:rPr lang="en-US" sz="1600" b="1" i="0" u="none" strike="noStrike" dirty="0">
                          <a:solidFill>
                            <a:srgbClr val="002060"/>
                          </a:solidFill>
                          <a:latin typeface="+mj-lt"/>
                        </a:rPr>
                        <a:t>/</a:t>
                      </a:r>
                      <a:r>
                        <a:rPr lang="en-US" sz="1600" b="1" i="0" u="none" strike="noStrike" dirty="0" err="1">
                          <a:solidFill>
                            <a:srgbClr val="002060"/>
                          </a:solidFill>
                          <a:latin typeface="+mj-lt"/>
                        </a:rPr>
                        <a:t>Kelas</a:t>
                      </a:r>
                      <a:endParaRPr lang="en-US" sz="1600" b="1" i="0" u="none" strike="noStrike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2060"/>
                          </a:solidFill>
                          <a:latin typeface="+mj-lt"/>
                        </a:rPr>
                        <a:t>Luas</a:t>
                      </a:r>
                      <a:r>
                        <a:rPr lang="en-US" sz="1600" b="1" i="0" u="none" strike="noStrike" baseline="0" dirty="0">
                          <a:solidFill>
                            <a:srgbClr val="002060"/>
                          </a:solidFill>
                          <a:latin typeface="+mj-lt"/>
                        </a:rPr>
                        <a:t> </a:t>
                      </a:r>
                      <a:r>
                        <a:rPr lang="en-US" sz="1600" b="1" i="0" u="none" strike="noStrike" dirty="0">
                          <a:solidFill>
                            <a:srgbClr val="002060"/>
                          </a:solidFill>
                          <a:latin typeface="+mj-lt"/>
                        </a:rPr>
                        <a:t>(ha)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71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600" b="1" i="0" u="none" strike="noStrike">
                          <a:solidFill>
                            <a:srgbClr val="002060"/>
                          </a:solidFill>
                          <a:latin typeface="+mj-lt"/>
                        </a:rPr>
                        <a:t>Hu</a:t>
                      </a:r>
                      <a:endParaRPr lang="ko-KR" altLang="en-US" sz="1600" b="1" i="0" u="none" strike="noStrike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4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2060"/>
                          </a:solidFill>
                          <a:latin typeface="+mj-lt"/>
                        </a:rPr>
                        <a:t>Hutan Primer</a:t>
                      </a:r>
                      <a:endParaRPr lang="en-US" sz="1600" b="1" i="0" u="none" strike="noStrike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2060"/>
                          </a:solidFill>
                          <a:latin typeface="+mj-lt"/>
                        </a:rPr>
                        <a:t>5.110,6 </a:t>
                      </a:r>
                    </a:p>
                  </a:txBody>
                  <a:tcPr marL="9525" marR="10800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90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1" i="0" u="none" strike="noStrike">
                          <a:solidFill>
                            <a:srgbClr val="00206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8B2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2060"/>
                          </a:solidFill>
                          <a:latin typeface="+mj-lt"/>
                        </a:rPr>
                        <a:t>Hutan Sekunder</a:t>
                      </a:r>
                      <a:endParaRPr lang="en-US" sz="1600" b="1" i="0" u="none" strike="noStrike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2060"/>
                          </a:solidFill>
                          <a:latin typeface="+mj-lt"/>
                        </a:rPr>
                        <a:t>67.258,0 </a:t>
                      </a:r>
                    </a:p>
                  </a:txBody>
                  <a:tcPr marL="9525" marR="10800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90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1" i="0" u="none" strike="noStrike" dirty="0">
                          <a:solidFill>
                            <a:srgbClr val="00206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2060"/>
                          </a:solidFill>
                          <a:latin typeface="+mj-lt"/>
                        </a:rPr>
                        <a:t>Semak </a:t>
                      </a:r>
                      <a:r>
                        <a:rPr lang="en-US" sz="1600" b="1" i="0" u="none" strike="noStrike" baseline="0">
                          <a:solidFill>
                            <a:srgbClr val="002060"/>
                          </a:solidFill>
                          <a:latin typeface="+mj-lt"/>
                        </a:rPr>
                        <a:t> Belukar</a:t>
                      </a:r>
                      <a:endParaRPr lang="en-US" sz="1600" b="1" i="0" u="none" strike="noStrike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2060"/>
                          </a:solidFill>
                          <a:latin typeface="+mj-lt"/>
                        </a:rPr>
                        <a:t>34.418,6 </a:t>
                      </a:r>
                    </a:p>
                  </a:txBody>
                  <a:tcPr marL="9525" marR="10800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71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1" i="0" u="none" strike="noStrike">
                          <a:solidFill>
                            <a:srgbClr val="00206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68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2060"/>
                          </a:solidFill>
                          <a:latin typeface="+mj-lt"/>
                        </a:rPr>
                        <a:t>Lahan Kering</a:t>
                      </a:r>
                      <a:endParaRPr lang="en-US" sz="1600" b="1" i="0" u="none" strike="noStrike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2060"/>
                          </a:solidFill>
                          <a:latin typeface="+mj-lt"/>
                        </a:rPr>
                        <a:t>175.844,4 </a:t>
                      </a:r>
                    </a:p>
                  </a:txBody>
                  <a:tcPr marL="9525" marR="10800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866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1" i="0" u="none" strike="noStrike">
                          <a:solidFill>
                            <a:srgbClr val="00206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2060"/>
                          </a:solidFill>
                          <a:latin typeface="+mj-lt"/>
                        </a:rPr>
                        <a:t>Sawah</a:t>
                      </a:r>
                      <a:endParaRPr lang="en-US" sz="1600" b="1" i="0" u="none" strike="noStrike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2060"/>
                          </a:solidFill>
                          <a:latin typeface="+mj-lt"/>
                        </a:rPr>
                        <a:t>66.213,5 </a:t>
                      </a:r>
                    </a:p>
                  </a:txBody>
                  <a:tcPr marL="9525" marR="10800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956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1" i="0" u="none" strike="noStrike">
                          <a:solidFill>
                            <a:srgbClr val="00206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2060"/>
                          </a:solidFill>
                          <a:latin typeface="+mj-lt"/>
                        </a:rPr>
                        <a:t>Kebun</a:t>
                      </a:r>
                      <a:endParaRPr lang="en-US" sz="1600" b="1" i="0" u="none" strike="noStrike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2060"/>
                          </a:solidFill>
                          <a:latin typeface="+mj-lt"/>
                        </a:rPr>
                        <a:t>39.119,3 </a:t>
                      </a:r>
                    </a:p>
                  </a:txBody>
                  <a:tcPr marL="9525" marR="10800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5901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1" i="0" u="none" strike="noStrike">
                          <a:solidFill>
                            <a:srgbClr val="00206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54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2060"/>
                          </a:solidFill>
                          <a:latin typeface="+mj-lt"/>
                        </a:rPr>
                        <a:t>Padang</a:t>
                      </a:r>
                      <a:r>
                        <a:rPr lang="en-US" sz="1600" b="1" i="0" u="none" strike="noStrike" baseline="0">
                          <a:solidFill>
                            <a:srgbClr val="002060"/>
                          </a:solidFill>
                          <a:latin typeface="+mj-lt"/>
                        </a:rPr>
                        <a:t> Rumput</a:t>
                      </a:r>
                      <a:endParaRPr lang="en-US" sz="1600" b="1" i="0" u="none" strike="noStrike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2060"/>
                          </a:solidFill>
                          <a:latin typeface="+mj-lt"/>
                        </a:rPr>
                        <a:t>7.158,0 </a:t>
                      </a:r>
                    </a:p>
                  </a:txBody>
                  <a:tcPr marL="9525" marR="10800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8070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1" i="0" u="none" strike="noStrike">
                          <a:solidFill>
                            <a:srgbClr val="00206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2060"/>
                          </a:solidFill>
                          <a:latin typeface="+mj-lt"/>
                        </a:rPr>
                        <a:t>Lahan Basah</a:t>
                      </a:r>
                      <a:endParaRPr lang="en-US" sz="1600" b="1" i="0" u="none" strike="noStrike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2060"/>
                          </a:solidFill>
                          <a:latin typeface="+mj-lt"/>
                        </a:rPr>
                        <a:t>3.346,6 </a:t>
                      </a:r>
                    </a:p>
                  </a:txBody>
                  <a:tcPr marL="9525" marR="10800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9715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1" i="0" u="none" strike="noStrike">
                          <a:solidFill>
                            <a:srgbClr val="00206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2060"/>
                          </a:solidFill>
                          <a:latin typeface="+mj-lt"/>
                        </a:rPr>
                        <a:t>Pemukiman</a:t>
                      </a:r>
                      <a:endParaRPr lang="en-US" sz="1600" b="1" i="0" u="none" strike="noStrike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2060"/>
                          </a:solidFill>
                          <a:latin typeface="+mj-lt"/>
                        </a:rPr>
                        <a:t>8.663,4 </a:t>
                      </a:r>
                    </a:p>
                  </a:txBody>
                  <a:tcPr marL="9525" marR="10800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560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b="1" i="0" u="none" strike="noStrike">
                          <a:solidFill>
                            <a:srgbClr val="002060"/>
                          </a:solidFill>
                          <a:latin typeface="+mj-lt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2060"/>
                          </a:solidFill>
                          <a:latin typeface="+mj-lt"/>
                        </a:rPr>
                        <a:t>Lainnya</a:t>
                      </a:r>
                      <a:endParaRPr lang="en-US" sz="1600" b="1" i="0" u="none" strike="noStrike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72000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2060"/>
                          </a:solidFill>
                          <a:latin typeface="+mj-lt"/>
                        </a:rPr>
                        <a:t>5.074,1 </a:t>
                      </a:r>
                    </a:p>
                  </a:txBody>
                  <a:tcPr marL="9525" marR="10800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4354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2060"/>
                          </a:solidFill>
                          <a:latin typeface="+mj-lt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7200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1" i="0" u="none" strike="noStrike" dirty="0">
                          <a:solidFill>
                            <a:srgbClr val="002060"/>
                          </a:solidFill>
                          <a:latin typeface="+mj-lt"/>
                        </a:rPr>
                        <a:t>458.206,5 </a:t>
                      </a:r>
                    </a:p>
                  </a:txBody>
                  <a:tcPr marL="9525" marR="10800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4" name="그림 3" descr="2009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752600" y="228600"/>
            <a:ext cx="1091206" cy="876300"/>
          </a:xfrm>
          <a:prstGeom prst="rect">
            <a:avLst/>
          </a:prstGeom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2868387" y="359492"/>
            <a:ext cx="7355114" cy="614516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ko-KR" sz="2400">
                <a:solidFill>
                  <a:schemeClr val="accent1">
                    <a:lumMod val="50000"/>
                  </a:schemeClr>
                </a:solidFill>
              </a:rPr>
              <a:t>PENGGUNAAN LAHAN DI LOMBOK, 2010</a:t>
            </a:r>
            <a:endParaRPr lang="ko-KR" alt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Slide Number Placeholder 21"/>
          <p:cNvSpPr txBox="1">
            <a:spLocks/>
          </p:cNvSpPr>
          <p:nvPr/>
        </p:nvSpPr>
        <p:spPr>
          <a:xfrm>
            <a:off x="9985830" y="6570922"/>
            <a:ext cx="682171" cy="287079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fld id="{BFDFDD42-8039-4CFF-8CBA-DBFB16A44177}" type="slidenum">
              <a:rPr lang="en-US" sz="1000">
                <a:latin typeface="한컴 윤체 L" pitchFamily="18" charset="-127"/>
                <a:ea typeface="한컴 윤체 L" pitchFamily="18" charset="-127"/>
              </a:rPr>
              <a:pPr algn="r">
                <a:defRPr/>
              </a:pPr>
              <a:t>12</a:t>
            </a:fld>
            <a:r>
              <a:rPr lang="en-US" sz="1000" dirty="0">
                <a:latin typeface="한컴 윤체 L" pitchFamily="18" charset="-127"/>
                <a:ea typeface="한컴 윤체 L" pitchFamily="18" charset="-127"/>
              </a:rPr>
              <a:t>/26</a:t>
            </a:r>
          </a:p>
        </p:txBody>
      </p:sp>
      <p:sp>
        <p:nvSpPr>
          <p:cNvPr id="7" name="Rectangle 6"/>
          <p:cNvSpPr/>
          <p:nvPr/>
        </p:nvSpPr>
        <p:spPr>
          <a:xfrm>
            <a:off x="1752600" y="6345128"/>
            <a:ext cx="48560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/>
              <a:t>Sumber: Korea Forest Research Institute, 2014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6524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degradation_lombok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2971800" y="838201"/>
            <a:ext cx="6626682" cy="5200687"/>
          </a:xfrm>
          <a:prstGeom prst="rect">
            <a:avLst/>
          </a:prstGeom>
        </p:spPr>
      </p:pic>
      <p:sp>
        <p:nvSpPr>
          <p:cNvPr id="11" name="Title 22"/>
          <p:cNvSpPr txBox="1">
            <a:spLocks/>
          </p:cNvSpPr>
          <p:nvPr/>
        </p:nvSpPr>
        <p:spPr>
          <a:xfrm>
            <a:off x="1952596" y="175714"/>
            <a:ext cx="8280000" cy="5057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ko-KR" sz="2000" b="1" dirty="0" err="1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Deforestasi</a:t>
            </a:r>
            <a:r>
              <a:rPr lang="en-US" altLang="ko-KR" sz="2000" b="1" dirty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2000" b="1" dirty="0" err="1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ko-KR" sz="2000" b="1" dirty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ko-KR" sz="2000" b="1" err="1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Degradasi</a:t>
            </a:r>
            <a:r>
              <a:rPr lang="en-US" altLang="ko-KR" sz="2000" b="1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Hutan di </a:t>
            </a:r>
            <a:r>
              <a:rPr lang="en-US" altLang="ko-KR" sz="2000" b="1" dirty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Lombok (1990-2010)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Text Placeholder 2"/>
          <p:cNvSpPr txBox="1">
            <a:spLocks/>
          </p:cNvSpPr>
          <p:nvPr/>
        </p:nvSpPr>
        <p:spPr>
          <a:xfrm>
            <a:off x="7463774" y="6005223"/>
            <a:ext cx="2134512" cy="46606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rgbClr val="809C08"/>
              </a:buClr>
              <a:buSzPct val="120000"/>
              <a:defRPr/>
            </a:pPr>
            <a:r>
              <a:rPr lang="en-US" altLang="ko-KR" b="1">
                <a:solidFill>
                  <a:srgbClr val="FF0000"/>
                </a:solidFill>
                <a:latin typeface="Calibri"/>
                <a:ea typeface="맑은 고딕"/>
                <a:cs typeface="Arial" pitchFamily="34" charset="0"/>
              </a:rPr>
              <a:t>non-hutan</a:t>
            </a:r>
            <a:r>
              <a:rPr lang="en-US" altLang="ko-KR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맑은 고딕"/>
                <a:cs typeface="Arial" pitchFamily="34" charset="0"/>
              </a:rPr>
              <a:t>  </a:t>
            </a:r>
            <a:r>
              <a:rPr lang="en-US" altLang="ko-KR" err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맑은 고딕"/>
                <a:cs typeface="Arial" pitchFamily="34" charset="0"/>
              </a:rPr>
              <a:t>dan</a:t>
            </a:r>
            <a:r>
              <a:rPr lang="en-US" altLang="ko-KR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맑은 고딕"/>
                <a:cs typeface="Arial" pitchFamily="34" charset="0"/>
              </a:rPr>
              <a:t> 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rgbClr val="809C08"/>
              </a:buClr>
              <a:buSzPct val="120000"/>
              <a:defRPr/>
            </a:pPr>
            <a:r>
              <a:rPr lang="en-US" altLang="ko-KR" b="1">
                <a:solidFill>
                  <a:srgbClr val="FFC000"/>
                </a:solidFill>
                <a:latin typeface="Calibri"/>
                <a:ea typeface="맑은 고딕"/>
                <a:cs typeface="Arial" pitchFamily="34" charset="0"/>
              </a:rPr>
              <a:t>degradasi </a:t>
            </a:r>
            <a:r>
              <a:rPr lang="en-US" altLang="ko-KR" b="1" dirty="0" err="1">
                <a:solidFill>
                  <a:srgbClr val="FFC000"/>
                </a:solidFill>
                <a:latin typeface="Calibri"/>
                <a:ea typeface="맑은 고딕"/>
                <a:cs typeface="Arial" pitchFamily="34" charset="0"/>
              </a:rPr>
              <a:t>hutan</a:t>
            </a:r>
            <a:endParaRPr lang="en-US" altLang="ko-KR" b="1" dirty="0">
              <a:solidFill>
                <a:srgbClr val="FFC000"/>
              </a:solidFill>
              <a:latin typeface="Calibri"/>
              <a:ea typeface="맑은 고딕"/>
              <a:cs typeface="Arial" pitchFamily="34" charset="0"/>
            </a:endParaRPr>
          </a:p>
        </p:txBody>
      </p:sp>
      <p:sp>
        <p:nvSpPr>
          <p:cNvPr id="7" name="Slide Number Placeholder 21"/>
          <p:cNvSpPr txBox="1">
            <a:spLocks/>
          </p:cNvSpPr>
          <p:nvPr/>
        </p:nvSpPr>
        <p:spPr>
          <a:xfrm>
            <a:off x="9985830" y="6570922"/>
            <a:ext cx="682171" cy="287079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fld id="{BFDFDD42-8039-4CFF-8CBA-DBFB16A44177}" type="slidenum">
              <a:rPr lang="en-US" sz="1000">
                <a:latin typeface="한컴 윤체 L" pitchFamily="18" charset="-127"/>
                <a:ea typeface="한컴 윤체 L" pitchFamily="18" charset="-127"/>
              </a:rPr>
              <a:pPr algn="r">
                <a:defRPr/>
              </a:pPr>
              <a:t>13</a:t>
            </a:fld>
            <a:r>
              <a:rPr lang="en-US" sz="1000" dirty="0">
                <a:latin typeface="한컴 윤체 L" pitchFamily="18" charset="-127"/>
                <a:ea typeface="한컴 윤체 L" pitchFamily="18" charset="-127"/>
              </a:rPr>
              <a:t>/26</a:t>
            </a:r>
          </a:p>
        </p:txBody>
      </p:sp>
      <p:sp>
        <p:nvSpPr>
          <p:cNvPr id="8" name="Rectangle 7"/>
          <p:cNvSpPr/>
          <p:nvPr/>
        </p:nvSpPr>
        <p:spPr>
          <a:xfrm>
            <a:off x="2953648" y="6145673"/>
            <a:ext cx="42706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/>
              <a:t>Sumber: Korea Forest Research Institute, 2014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095578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411162"/>
          </a:xfrm>
        </p:spPr>
        <p:txBody>
          <a:bodyPr>
            <a:normAutofit fontScale="90000"/>
          </a:bodyPr>
          <a:lstStyle/>
          <a:p>
            <a:pPr algn="l"/>
            <a:r>
              <a:rPr lang="en-US" sz="2400"/>
              <a:t>Analisis Spasial perubahahan penggunaan lahan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9" b="1"/>
          <a:stretch/>
        </p:blipFill>
        <p:spPr>
          <a:xfrm>
            <a:off x="1544782" y="685800"/>
            <a:ext cx="9144000" cy="59906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52600" y="6348641"/>
            <a:ext cx="2514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/>
              <a:t>Sumber: Markum, 2013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07719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8153400" cy="715962"/>
          </a:xfrm>
        </p:spPr>
        <p:txBody>
          <a:bodyPr>
            <a:normAutofit/>
          </a:bodyPr>
          <a:lstStyle/>
          <a:p>
            <a:pPr algn="l"/>
            <a:r>
              <a:rPr lang="en-US" sz="2000" b="1">
                <a:solidFill>
                  <a:srgbClr val="C00000"/>
                </a:solidFill>
              </a:rPr>
              <a:t>Perubahan penggunaan lahan di DAS Jangkok, P Lombok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057400" y="6019801"/>
            <a:ext cx="8458200" cy="563563"/>
          </a:xfrm>
        </p:spPr>
        <p:txBody>
          <a:bodyPr>
            <a:normAutofit fontScale="92500" lnSpcReduction="20000"/>
          </a:bodyPr>
          <a:lstStyle/>
          <a:p>
            <a:r>
              <a:rPr lang="en-US" sz="2000" b="1"/>
              <a:t>Luas hutan primer turun 22 % (8.087 – 6.339 ha), HTS dan SBB naik masing-masing  29 % dan 31 %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4081202402"/>
              </p:ext>
            </p:extLst>
          </p:nvPr>
        </p:nvGraphicFramePr>
        <p:xfrm>
          <a:off x="1752600" y="838200"/>
          <a:ext cx="83058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135660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7498080" cy="609600"/>
          </a:xfrm>
        </p:spPr>
        <p:txBody>
          <a:bodyPr>
            <a:normAutofit/>
          </a:bodyPr>
          <a:lstStyle/>
          <a:p>
            <a:r>
              <a:rPr lang="en-US" sz="3200"/>
              <a:t>SDH DAN EKONOMI SDH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914400"/>
            <a:ext cx="8260080" cy="5638800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en-US" sz="2200" dirty="0"/>
              <a:t>SUMBER DAYA HUTAN (SDH)</a:t>
            </a:r>
          </a:p>
          <a:p>
            <a:pPr marL="425196"/>
            <a:r>
              <a:rPr lang="en-US" sz="2200" dirty="0" err="1"/>
              <a:t>Semua</a:t>
            </a:r>
            <a:r>
              <a:rPr lang="en-US" sz="2200" dirty="0"/>
              <a:t> </a:t>
            </a:r>
            <a:r>
              <a:rPr lang="en-US" sz="2200" dirty="0" err="1"/>
              <a:t>komponen</a:t>
            </a:r>
            <a:r>
              <a:rPr lang="en-US" sz="2200" dirty="0"/>
              <a:t> yang </a:t>
            </a:r>
            <a:r>
              <a:rPr lang="en-US" sz="2200" dirty="0" err="1"/>
              <a:t>berhubungan</a:t>
            </a:r>
            <a:r>
              <a:rPr lang="en-US" sz="2200" dirty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lahan</a:t>
            </a:r>
            <a:r>
              <a:rPr lang="en-US" sz="2200" dirty="0"/>
              <a:t>, </a:t>
            </a:r>
            <a:r>
              <a:rPr lang="en-US" sz="2200" dirty="0" err="1"/>
              <a:t>vegetasi</a:t>
            </a:r>
            <a:r>
              <a:rPr lang="en-US" sz="2200" dirty="0"/>
              <a:t>, fauna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implikasi</a:t>
            </a:r>
            <a:r>
              <a:rPr lang="en-US" sz="2200" dirty="0"/>
              <a:t> </a:t>
            </a:r>
            <a:r>
              <a:rPr lang="en-US" sz="2200" dirty="0" err="1"/>
              <a:t>dari</a:t>
            </a:r>
            <a:r>
              <a:rPr lang="en-US" sz="2200" dirty="0"/>
              <a:t> </a:t>
            </a:r>
            <a:r>
              <a:rPr lang="en-US" sz="2200" dirty="0" err="1"/>
              <a:t>interaksi</a:t>
            </a:r>
            <a:r>
              <a:rPr lang="en-US" sz="2200" dirty="0"/>
              <a:t> </a:t>
            </a:r>
            <a:r>
              <a:rPr lang="en-US" sz="2200" dirty="0" err="1"/>
              <a:t>berbagai</a:t>
            </a:r>
            <a:r>
              <a:rPr lang="en-US" sz="2200" dirty="0"/>
              <a:t> </a:t>
            </a:r>
            <a:r>
              <a:rPr lang="en-US" sz="2200" dirty="0" err="1"/>
              <a:t>komponen</a:t>
            </a:r>
            <a:r>
              <a:rPr lang="en-US" sz="2200" dirty="0"/>
              <a:t> </a:t>
            </a:r>
            <a:r>
              <a:rPr lang="en-US" sz="2200" dirty="0" err="1"/>
              <a:t>tersebut</a:t>
            </a:r>
            <a:r>
              <a:rPr lang="en-US" sz="2200" dirty="0"/>
              <a:t>, </a:t>
            </a:r>
            <a:r>
              <a:rPr lang="en-US" sz="2200" dirty="0" err="1"/>
              <a:t>baik</a:t>
            </a:r>
            <a:r>
              <a:rPr lang="en-US" sz="2200" dirty="0"/>
              <a:t> yang </a:t>
            </a:r>
            <a:r>
              <a:rPr lang="en-US" sz="2200" dirty="0" err="1"/>
              <a:t>sifatnya</a:t>
            </a:r>
            <a:r>
              <a:rPr lang="en-US" sz="2200" dirty="0"/>
              <a:t> </a:t>
            </a:r>
            <a:r>
              <a:rPr lang="en-US" sz="2200" dirty="0" err="1"/>
              <a:t>langsung</a:t>
            </a:r>
            <a:r>
              <a:rPr lang="en-US" sz="2200" dirty="0"/>
              <a:t> (</a:t>
            </a:r>
            <a:r>
              <a:rPr lang="en-US" sz="2200" i="1" dirty="0"/>
              <a:t>tangible</a:t>
            </a:r>
            <a:r>
              <a:rPr lang="en-US" sz="2200" dirty="0"/>
              <a:t>) </a:t>
            </a:r>
            <a:r>
              <a:rPr lang="en-US" sz="2200" dirty="0" err="1"/>
              <a:t>maupun</a:t>
            </a:r>
            <a:r>
              <a:rPr lang="en-US" sz="2200" dirty="0"/>
              <a:t> </a:t>
            </a:r>
            <a:r>
              <a:rPr lang="en-US" sz="2200" dirty="0" err="1"/>
              <a:t>tidak</a:t>
            </a:r>
            <a:r>
              <a:rPr lang="en-US" sz="2200" dirty="0"/>
              <a:t> </a:t>
            </a:r>
            <a:r>
              <a:rPr lang="en-US" sz="2200" dirty="0" err="1"/>
              <a:t>langsung</a:t>
            </a:r>
            <a:r>
              <a:rPr lang="en-US" sz="2200" dirty="0"/>
              <a:t> (</a:t>
            </a:r>
            <a:r>
              <a:rPr lang="en-US" sz="2200" i="1" dirty="0"/>
              <a:t>intangible</a:t>
            </a:r>
            <a:r>
              <a:rPr lang="en-US" sz="2200" dirty="0"/>
              <a:t>)</a:t>
            </a:r>
          </a:p>
          <a:p>
            <a:pPr marL="82296" indent="0">
              <a:buNone/>
            </a:pPr>
            <a:endParaRPr lang="en-US" sz="2200" dirty="0"/>
          </a:p>
          <a:p>
            <a:pPr marL="82296" indent="0">
              <a:buNone/>
            </a:pPr>
            <a:r>
              <a:rPr lang="en-US" sz="2200" dirty="0"/>
              <a:t>TANGIBLE DAN INTANGIBLE </a:t>
            </a:r>
          </a:p>
          <a:p>
            <a:pPr marL="425196"/>
            <a:r>
              <a:rPr lang="en-US" sz="2200" dirty="0"/>
              <a:t>Tangible </a:t>
            </a:r>
            <a:r>
              <a:rPr lang="en-US" sz="2200" dirty="0" err="1"/>
              <a:t>adalah</a:t>
            </a:r>
            <a:r>
              <a:rPr lang="en-US" sz="2200" dirty="0"/>
              <a:t> </a:t>
            </a:r>
            <a:r>
              <a:rPr lang="en-US" sz="2200" dirty="0" err="1"/>
              <a:t>nilai</a:t>
            </a:r>
            <a:r>
              <a:rPr lang="en-US" sz="2200" dirty="0"/>
              <a:t> </a:t>
            </a:r>
            <a:r>
              <a:rPr lang="en-US" sz="2200" dirty="0" err="1"/>
              <a:t>sumber</a:t>
            </a:r>
            <a:r>
              <a:rPr lang="en-US" sz="2200" dirty="0"/>
              <a:t> </a:t>
            </a:r>
            <a:r>
              <a:rPr lang="en-US" sz="2200" dirty="0" err="1"/>
              <a:t>daya</a:t>
            </a:r>
            <a:r>
              <a:rPr lang="en-US" sz="2200" dirty="0"/>
              <a:t> yang </a:t>
            </a:r>
            <a:r>
              <a:rPr lang="en-US" sz="2200" dirty="0" err="1"/>
              <a:t>dapat</a:t>
            </a:r>
            <a:r>
              <a:rPr lang="en-US" sz="2200" dirty="0"/>
              <a:t> </a:t>
            </a:r>
            <a:r>
              <a:rPr lang="en-US" sz="2200" dirty="0" err="1"/>
              <a:t>dihitung</a:t>
            </a:r>
            <a:r>
              <a:rPr lang="en-US" sz="2200" dirty="0"/>
              <a:t>  </a:t>
            </a:r>
            <a:r>
              <a:rPr lang="en-US" sz="2200" dirty="0" err="1"/>
              <a:t>berdasarkan</a:t>
            </a:r>
            <a:r>
              <a:rPr lang="en-US" sz="2200" dirty="0"/>
              <a:t> </a:t>
            </a:r>
            <a:r>
              <a:rPr lang="en-US" sz="2200" dirty="0" err="1"/>
              <a:t>nilai</a:t>
            </a:r>
            <a:r>
              <a:rPr lang="en-US" sz="2200" dirty="0"/>
              <a:t> yang </a:t>
            </a:r>
            <a:r>
              <a:rPr lang="en-US" sz="2200" dirty="0" err="1"/>
              <a:t>melekat</a:t>
            </a:r>
            <a:r>
              <a:rPr lang="en-US" sz="2200" dirty="0"/>
              <a:t> </a:t>
            </a:r>
            <a:r>
              <a:rPr lang="en-US" sz="2200" dirty="0" err="1"/>
              <a:t>pada</a:t>
            </a:r>
            <a:r>
              <a:rPr lang="en-US" sz="2200" dirty="0"/>
              <a:t> </a:t>
            </a:r>
            <a:r>
              <a:rPr lang="en-US" sz="2200" dirty="0" err="1"/>
              <a:t>benda</a:t>
            </a:r>
            <a:r>
              <a:rPr lang="en-US" sz="2200" dirty="0"/>
              <a:t> </a:t>
            </a:r>
            <a:r>
              <a:rPr lang="en-US" sz="2200" dirty="0" err="1"/>
              <a:t>tersebut</a:t>
            </a:r>
            <a:r>
              <a:rPr lang="en-US" sz="2200" dirty="0"/>
              <a:t> (</a:t>
            </a:r>
            <a:r>
              <a:rPr lang="en-US" sz="2200" dirty="0" err="1"/>
              <a:t>terukur</a:t>
            </a:r>
            <a:r>
              <a:rPr lang="en-US" sz="2200" dirty="0"/>
              <a:t>). </a:t>
            </a:r>
            <a:r>
              <a:rPr lang="en-US" sz="2200" dirty="0" err="1"/>
              <a:t>Sedangkan</a:t>
            </a:r>
            <a:r>
              <a:rPr lang="en-US" sz="2200" dirty="0"/>
              <a:t> Intangible </a:t>
            </a:r>
            <a:r>
              <a:rPr lang="en-US" sz="2200" dirty="0" err="1"/>
              <a:t>adalah</a:t>
            </a:r>
            <a:r>
              <a:rPr lang="en-US" sz="2200" dirty="0"/>
              <a:t> </a:t>
            </a:r>
            <a:r>
              <a:rPr lang="en-US" sz="2200" dirty="0" err="1"/>
              <a:t>nilai</a:t>
            </a:r>
            <a:r>
              <a:rPr lang="en-US" sz="2200" dirty="0"/>
              <a:t> </a:t>
            </a:r>
            <a:r>
              <a:rPr lang="en-US" sz="2200" dirty="0" err="1"/>
              <a:t>dampak</a:t>
            </a:r>
            <a:r>
              <a:rPr lang="en-US" sz="2200" dirty="0"/>
              <a:t> </a:t>
            </a:r>
            <a:r>
              <a:rPr lang="en-US" sz="2200" dirty="0" err="1"/>
              <a:t>akibat</a:t>
            </a:r>
            <a:r>
              <a:rPr lang="en-US" sz="2200" dirty="0"/>
              <a:t> </a:t>
            </a:r>
            <a:r>
              <a:rPr lang="en-US" sz="2200" dirty="0" err="1"/>
              <a:t>adanya</a:t>
            </a:r>
            <a:r>
              <a:rPr lang="en-US" sz="2200" dirty="0"/>
              <a:t> </a:t>
            </a:r>
            <a:r>
              <a:rPr lang="en-US" sz="2200" dirty="0" err="1"/>
              <a:t>sumber</a:t>
            </a:r>
            <a:r>
              <a:rPr lang="en-US" sz="2200" dirty="0"/>
              <a:t> </a:t>
            </a:r>
            <a:r>
              <a:rPr lang="en-US" sz="2200" dirty="0" err="1"/>
              <a:t>daya</a:t>
            </a:r>
            <a:r>
              <a:rPr lang="en-US" sz="2200" dirty="0"/>
              <a:t> </a:t>
            </a:r>
            <a:r>
              <a:rPr lang="en-US" sz="2200" dirty="0" err="1"/>
              <a:t>tersebut</a:t>
            </a:r>
            <a:r>
              <a:rPr lang="en-US" sz="2200" dirty="0"/>
              <a:t> (</a:t>
            </a:r>
            <a:r>
              <a:rPr lang="en-US" sz="2200" dirty="0" err="1"/>
              <a:t>kompleks</a:t>
            </a:r>
            <a:r>
              <a:rPr lang="en-US" sz="2200" dirty="0"/>
              <a:t>). </a:t>
            </a:r>
          </a:p>
          <a:p>
            <a:pPr marL="82296" indent="0">
              <a:buNone/>
            </a:pPr>
            <a:endParaRPr lang="en-US" sz="2200" dirty="0"/>
          </a:p>
          <a:p>
            <a:pPr marL="82296" indent="0">
              <a:buNone/>
            </a:pPr>
            <a:r>
              <a:rPr lang="en-US" sz="2200" dirty="0"/>
              <a:t>EKONOMI SDH</a:t>
            </a:r>
          </a:p>
          <a:p>
            <a:pPr marL="425196"/>
            <a:r>
              <a:rPr lang="en-US" sz="2200" dirty="0" err="1"/>
              <a:t>Penerapan</a:t>
            </a:r>
            <a:r>
              <a:rPr lang="en-US" sz="2200" dirty="0"/>
              <a:t> </a:t>
            </a:r>
            <a:r>
              <a:rPr lang="en-US" sz="2200" dirty="0" err="1"/>
              <a:t>konsep</a:t>
            </a:r>
            <a:r>
              <a:rPr lang="en-US" sz="2200" dirty="0"/>
              <a:t>, </a:t>
            </a:r>
            <a:r>
              <a:rPr lang="en-US" sz="2200" dirty="0" err="1"/>
              <a:t>teori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instrumen</a:t>
            </a:r>
            <a:r>
              <a:rPr lang="en-US" sz="2200" dirty="0"/>
              <a:t> </a:t>
            </a:r>
            <a:r>
              <a:rPr lang="en-US" sz="2200" dirty="0" err="1"/>
              <a:t>ekonomi</a:t>
            </a:r>
            <a:r>
              <a:rPr lang="en-US" sz="2200" dirty="0"/>
              <a:t> </a:t>
            </a:r>
            <a:r>
              <a:rPr lang="en-US" sz="2200" dirty="0" err="1"/>
              <a:t>untuk</a:t>
            </a:r>
            <a:r>
              <a:rPr lang="en-US" sz="2200" dirty="0"/>
              <a:t> </a:t>
            </a:r>
            <a:r>
              <a:rPr lang="en-US" sz="2200" dirty="0" err="1"/>
              <a:t>melakukan</a:t>
            </a:r>
            <a:r>
              <a:rPr lang="en-US" sz="2200" dirty="0"/>
              <a:t> </a:t>
            </a:r>
            <a:r>
              <a:rPr lang="en-US" sz="2200" dirty="0" err="1"/>
              <a:t>kajian</a:t>
            </a:r>
            <a:r>
              <a:rPr lang="en-US" sz="2200" dirty="0"/>
              <a:t> </a:t>
            </a:r>
            <a:r>
              <a:rPr lang="en-US" sz="2200" dirty="0" err="1"/>
              <a:t>terhadap</a:t>
            </a:r>
            <a:r>
              <a:rPr lang="en-US" sz="2200" dirty="0"/>
              <a:t> </a:t>
            </a:r>
            <a:r>
              <a:rPr lang="en-US" sz="2200" dirty="0" err="1"/>
              <a:t>sumber</a:t>
            </a:r>
            <a:r>
              <a:rPr lang="en-US" sz="2200" dirty="0"/>
              <a:t> </a:t>
            </a:r>
            <a:r>
              <a:rPr lang="en-US" sz="2200" dirty="0" err="1"/>
              <a:t>daya</a:t>
            </a:r>
            <a:r>
              <a:rPr lang="en-US" sz="2200" dirty="0"/>
              <a:t> </a:t>
            </a:r>
            <a:r>
              <a:rPr lang="en-US" sz="2200" dirty="0" err="1"/>
              <a:t>hutan</a:t>
            </a:r>
            <a:r>
              <a:rPr lang="en-US" sz="2200" dirty="0"/>
              <a:t> </a:t>
            </a:r>
            <a:r>
              <a:rPr lang="en-US" sz="2200" dirty="0" err="1"/>
              <a:t>baik</a:t>
            </a:r>
            <a:r>
              <a:rPr lang="en-US" sz="2200" dirty="0"/>
              <a:t> yang </a:t>
            </a:r>
            <a:r>
              <a:rPr lang="en-US" sz="2200" dirty="0" err="1"/>
              <a:t>bersifat</a:t>
            </a:r>
            <a:r>
              <a:rPr lang="en-US" sz="2200" dirty="0"/>
              <a:t> </a:t>
            </a:r>
            <a:r>
              <a:rPr lang="en-US" sz="2200" dirty="0" err="1"/>
              <a:t>mikro</a:t>
            </a:r>
            <a:r>
              <a:rPr lang="en-US" sz="2200" dirty="0"/>
              <a:t> </a:t>
            </a:r>
            <a:r>
              <a:rPr lang="en-US" sz="2200" dirty="0" err="1"/>
              <a:t>maupun</a:t>
            </a:r>
            <a:r>
              <a:rPr lang="en-US" sz="2200" dirty="0"/>
              <a:t> </a:t>
            </a:r>
            <a:r>
              <a:rPr lang="en-US" sz="2200" dirty="0" err="1"/>
              <a:t>makro</a:t>
            </a:r>
            <a:r>
              <a:rPr lang="en-US" sz="2200" dirty="0"/>
              <a:t>.</a:t>
            </a:r>
          </a:p>
          <a:p>
            <a:pPr marL="82296" indent="0">
              <a:buNone/>
            </a:pPr>
            <a:endParaRPr lang="en-US" sz="2200" dirty="0"/>
          </a:p>
          <a:p>
            <a:pPr marL="82296" indent="0">
              <a:buNone/>
            </a:pPr>
            <a:endParaRPr lang="en-US" sz="2200" dirty="0"/>
          </a:p>
          <a:p>
            <a:pPr marL="82296" indent="0">
              <a:buNone/>
            </a:pPr>
            <a:r>
              <a:rPr lang="en-US" sz="2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39011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274638"/>
            <a:ext cx="8077200" cy="1143000"/>
          </a:xfrm>
        </p:spPr>
        <p:txBody>
          <a:bodyPr>
            <a:normAutofit/>
          </a:bodyPr>
          <a:lstStyle/>
          <a:p>
            <a:r>
              <a:rPr lang="en-US" sz="3200" dirty="0"/>
              <a:t>2. KOMPONEN DAN RUANG LINGKUP SDH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676400"/>
            <a:ext cx="5943600" cy="4343400"/>
          </a:xfrm>
        </p:spPr>
        <p:txBody>
          <a:bodyPr>
            <a:normAutofit lnSpcReduction="10000"/>
          </a:bodyPr>
          <a:lstStyle/>
          <a:p>
            <a:r>
              <a:rPr lang="en-US"/>
              <a:t>Keanekaragaman spesies tumbuhan </a:t>
            </a:r>
          </a:p>
          <a:p>
            <a:r>
              <a:rPr lang="en-US"/>
              <a:t>Keanekaragaman spesies fauna </a:t>
            </a:r>
          </a:p>
          <a:p>
            <a:r>
              <a:rPr lang="en-US"/>
              <a:t>Lahan dan komponen pembentuknya</a:t>
            </a:r>
          </a:p>
          <a:p>
            <a:r>
              <a:rPr lang="en-US"/>
              <a:t>Layanan lingkungan hutan (air, karbon, Oksigen, wisata)</a:t>
            </a:r>
          </a:p>
          <a:p>
            <a:r>
              <a:rPr lang="en-US"/>
              <a:t>Landscape 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0301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172200"/>
            <a:ext cx="8229600" cy="487362"/>
          </a:xfrm>
        </p:spPr>
        <p:txBody>
          <a:bodyPr>
            <a:normAutofit/>
          </a:bodyPr>
          <a:lstStyle/>
          <a:p>
            <a:r>
              <a:rPr lang="en-US" sz="2400"/>
              <a:t>LANDSCAPE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609600"/>
            <a:ext cx="8991600" cy="53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101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073" y="1433335"/>
            <a:ext cx="504825" cy="818845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749" y="1641352"/>
            <a:ext cx="504825" cy="818845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149" y="1793752"/>
            <a:ext cx="504825" cy="818845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736" y="1647863"/>
            <a:ext cx="504825" cy="8188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1" y="220385"/>
            <a:ext cx="2376055" cy="848169"/>
          </a:xfrm>
        </p:spPr>
        <p:txBody>
          <a:bodyPr>
            <a:normAutofit/>
          </a:bodyPr>
          <a:lstStyle/>
          <a:p>
            <a:pPr algn="l"/>
            <a:r>
              <a:rPr lang="en-US" sz="2400" b="1">
                <a:solidFill>
                  <a:srgbClr val="00B0F0"/>
                </a:solidFill>
              </a:rPr>
              <a:t>CAKUPAN ESDH </a:t>
            </a:r>
          </a:p>
        </p:txBody>
      </p:sp>
      <p:sp>
        <p:nvSpPr>
          <p:cNvPr id="4" name="Freeform 3"/>
          <p:cNvSpPr/>
          <p:nvPr/>
        </p:nvSpPr>
        <p:spPr>
          <a:xfrm>
            <a:off x="2071254" y="2125501"/>
            <a:ext cx="8312728" cy="3172505"/>
          </a:xfrm>
          <a:custGeom>
            <a:avLst/>
            <a:gdLst>
              <a:gd name="connsiteX0" fmla="*/ 0 w 8312728"/>
              <a:gd name="connsiteY0" fmla="*/ 10657 h 2410957"/>
              <a:gd name="connsiteX1" fmla="*/ 62346 w 8312728"/>
              <a:gd name="connsiteY1" fmla="*/ 266 h 2410957"/>
              <a:gd name="connsiteX2" fmla="*/ 114300 w 8312728"/>
              <a:gd name="connsiteY2" fmla="*/ 21048 h 2410957"/>
              <a:gd name="connsiteX3" fmla="*/ 155864 w 8312728"/>
              <a:gd name="connsiteY3" fmla="*/ 31438 h 2410957"/>
              <a:gd name="connsiteX4" fmla="*/ 290946 w 8312728"/>
              <a:gd name="connsiteY4" fmla="*/ 73002 h 2410957"/>
              <a:gd name="connsiteX5" fmla="*/ 363682 w 8312728"/>
              <a:gd name="connsiteY5" fmla="*/ 93784 h 2410957"/>
              <a:gd name="connsiteX6" fmla="*/ 550719 w 8312728"/>
              <a:gd name="connsiteY6" fmla="*/ 145738 h 2410957"/>
              <a:gd name="connsiteX7" fmla="*/ 592282 w 8312728"/>
              <a:gd name="connsiteY7" fmla="*/ 166520 h 2410957"/>
              <a:gd name="connsiteX8" fmla="*/ 644237 w 8312728"/>
              <a:gd name="connsiteY8" fmla="*/ 187302 h 2410957"/>
              <a:gd name="connsiteX9" fmla="*/ 675410 w 8312728"/>
              <a:gd name="connsiteY9" fmla="*/ 208084 h 2410957"/>
              <a:gd name="connsiteX10" fmla="*/ 737755 w 8312728"/>
              <a:gd name="connsiteY10" fmla="*/ 228866 h 2410957"/>
              <a:gd name="connsiteX11" fmla="*/ 789710 w 8312728"/>
              <a:gd name="connsiteY11" fmla="*/ 249648 h 2410957"/>
              <a:gd name="connsiteX12" fmla="*/ 831273 w 8312728"/>
              <a:gd name="connsiteY12" fmla="*/ 270429 h 2410957"/>
              <a:gd name="connsiteX13" fmla="*/ 862446 w 8312728"/>
              <a:gd name="connsiteY13" fmla="*/ 280820 h 2410957"/>
              <a:gd name="connsiteX14" fmla="*/ 976746 w 8312728"/>
              <a:gd name="connsiteY14" fmla="*/ 343166 h 2410957"/>
              <a:gd name="connsiteX15" fmla="*/ 1018310 w 8312728"/>
              <a:gd name="connsiteY15" fmla="*/ 353557 h 2410957"/>
              <a:gd name="connsiteX16" fmla="*/ 1111828 w 8312728"/>
              <a:gd name="connsiteY16" fmla="*/ 405511 h 2410957"/>
              <a:gd name="connsiteX17" fmla="*/ 1153391 w 8312728"/>
              <a:gd name="connsiteY17" fmla="*/ 447075 h 2410957"/>
              <a:gd name="connsiteX18" fmla="*/ 1215737 w 8312728"/>
              <a:gd name="connsiteY18" fmla="*/ 488638 h 2410957"/>
              <a:gd name="connsiteX19" fmla="*/ 1267691 w 8312728"/>
              <a:gd name="connsiteY19" fmla="*/ 530202 h 2410957"/>
              <a:gd name="connsiteX20" fmla="*/ 1298864 w 8312728"/>
              <a:gd name="connsiteY20" fmla="*/ 561375 h 2410957"/>
              <a:gd name="connsiteX21" fmla="*/ 1340428 w 8312728"/>
              <a:gd name="connsiteY21" fmla="*/ 582157 h 2410957"/>
              <a:gd name="connsiteX22" fmla="*/ 1444337 w 8312728"/>
              <a:gd name="connsiteY22" fmla="*/ 696457 h 2410957"/>
              <a:gd name="connsiteX23" fmla="*/ 1475510 w 8312728"/>
              <a:gd name="connsiteY23" fmla="*/ 717238 h 2410957"/>
              <a:gd name="connsiteX24" fmla="*/ 1558637 w 8312728"/>
              <a:gd name="connsiteY24" fmla="*/ 779584 h 2410957"/>
              <a:gd name="connsiteX25" fmla="*/ 1569028 w 8312728"/>
              <a:gd name="connsiteY25" fmla="*/ 810757 h 2410957"/>
              <a:gd name="connsiteX26" fmla="*/ 1600200 w 8312728"/>
              <a:gd name="connsiteY26" fmla="*/ 821148 h 2410957"/>
              <a:gd name="connsiteX27" fmla="*/ 1714500 w 8312728"/>
              <a:gd name="connsiteY27" fmla="*/ 852320 h 2410957"/>
              <a:gd name="connsiteX28" fmla="*/ 1745673 w 8312728"/>
              <a:gd name="connsiteY28" fmla="*/ 862711 h 2410957"/>
              <a:gd name="connsiteX29" fmla="*/ 1787237 w 8312728"/>
              <a:gd name="connsiteY29" fmla="*/ 873102 h 2410957"/>
              <a:gd name="connsiteX30" fmla="*/ 1870364 w 8312728"/>
              <a:gd name="connsiteY30" fmla="*/ 904275 h 2410957"/>
              <a:gd name="connsiteX31" fmla="*/ 1974273 w 8312728"/>
              <a:gd name="connsiteY31" fmla="*/ 925057 h 2410957"/>
              <a:gd name="connsiteX32" fmla="*/ 2015837 w 8312728"/>
              <a:gd name="connsiteY32" fmla="*/ 945838 h 2410957"/>
              <a:gd name="connsiteX33" fmla="*/ 2130137 w 8312728"/>
              <a:gd name="connsiteY33" fmla="*/ 977011 h 2410957"/>
              <a:gd name="connsiteX34" fmla="*/ 2192482 w 8312728"/>
              <a:gd name="connsiteY34" fmla="*/ 1008184 h 2410957"/>
              <a:gd name="connsiteX35" fmla="*/ 2306782 w 8312728"/>
              <a:gd name="connsiteY35" fmla="*/ 1049748 h 2410957"/>
              <a:gd name="connsiteX36" fmla="*/ 2348346 w 8312728"/>
              <a:gd name="connsiteY36" fmla="*/ 1080920 h 2410957"/>
              <a:gd name="connsiteX37" fmla="*/ 2389910 w 8312728"/>
              <a:gd name="connsiteY37" fmla="*/ 1091311 h 2410957"/>
              <a:gd name="connsiteX38" fmla="*/ 2452255 w 8312728"/>
              <a:gd name="connsiteY38" fmla="*/ 1112093 h 2410957"/>
              <a:gd name="connsiteX39" fmla="*/ 2535382 w 8312728"/>
              <a:gd name="connsiteY39" fmla="*/ 1153657 h 2410957"/>
              <a:gd name="connsiteX40" fmla="*/ 2618510 w 8312728"/>
              <a:gd name="connsiteY40" fmla="*/ 1205611 h 2410957"/>
              <a:gd name="connsiteX41" fmla="*/ 2649682 w 8312728"/>
              <a:gd name="connsiteY41" fmla="*/ 1226393 h 2410957"/>
              <a:gd name="connsiteX42" fmla="*/ 2680855 w 8312728"/>
              <a:gd name="connsiteY42" fmla="*/ 1257566 h 2410957"/>
              <a:gd name="connsiteX43" fmla="*/ 2743200 w 8312728"/>
              <a:gd name="connsiteY43" fmla="*/ 1288738 h 2410957"/>
              <a:gd name="connsiteX44" fmla="*/ 2826328 w 8312728"/>
              <a:gd name="connsiteY44" fmla="*/ 1340693 h 2410957"/>
              <a:gd name="connsiteX45" fmla="*/ 2847110 w 8312728"/>
              <a:gd name="connsiteY45" fmla="*/ 1371866 h 2410957"/>
              <a:gd name="connsiteX46" fmla="*/ 2940628 w 8312728"/>
              <a:gd name="connsiteY46" fmla="*/ 1413429 h 2410957"/>
              <a:gd name="connsiteX47" fmla="*/ 2971800 w 8312728"/>
              <a:gd name="connsiteY47" fmla="*/ 1434211 h 2410957"/>
              <a:gd name="connsiteX48" fmla="*/ 3002973 w 8312728"/>
              <a:gd name="connsiteY48" fmla="*/ 1444602 h 2410957"/>
              <a:gd name="connsiteX49" fmla="*/ 3096491 w 8312728"/>
              <a:gd name="connsiteY49" fmla="*/ 1465384 h 2410957"/>
              <a:gd name="connsiteX50" fmla="*/ 3127664 w 8312728"/>
              <a:gd name="connsiteY50" fmla="*/ 1475775 h 2410957"/>
              <a:gd name="connsiteX51" fmla="*/ 3283528 w 8312728"/>
              <a:gd name="connsiteY51" fmla="*/ 1486166 h 2410957"/>
              <a:gd name="connsiteX52" fmla="*/ 3532910 w 8312728"/>
              <a:gd name="connsiteY52" fmla="*/ 1517338 h 2410957"/>
              <a:gd name="connsiteX53" fmla="*/ 3657600 w 8312728"/>
              <a:gd name="connsiteY53" fmla="*/ 1558902 h 2410957"/>
              <a:gd name="connsiteX54" fmla="*/ 3709555 w 8312728"/>
              <a:gd name="connsiteY54" fmla="*/ 1569293 h 2410957"/>
              <a:gd name="connsiteX55" fmla="*/ 3771900 w 8312728"/>
              <a:gd name="connsiteY55" fmla="*/ 1590075 h 2410957"/>
              <a:gd name="connsiteX56" fmla="*/ 3803073 w 8312728"/>
              <a:gd name="connsiteY56" fmla="*/ 1600466 h 2410957"/>
              <a:gd name="connsiteX57" fmla="*/ 3855028 w 8312728"/>
              <a:gd name="connsiteY57" fmla="*/ 1610857 h 2410957"/>
              <a:gd name="connsiteX58" fmla="*/ 3886200 w 8312728"/>
              <a:gd name="connsiteY58" fmla="*/ 1631638 h 2410957"/>
              <a:gd name="connsiteX59" fmla="*/ 4000500 w 8312728"/>
              <a:gd name="connsiteY59" fmla="*/ 1652420 h 2410957"/>
              <a:gd name="connsiteX60" fmla="*/ 4083628 w 8312728"/>
              <a:gd name="connsiteY60" fmla="*/ 1683593 h 2410957"/>
              <a:gd name="connsiteX61" fmla="*/ 4114800 w 8312728"/>
              <a:gd name="connsiteY61" fmla="*/ 1704375 h 2410957"/>
              <a:gd name="connsiteX62" fmla="*/ 4166755 w 8312728"/>
              <a:gd name="connsiteY62" fmla="*/ 1725157 h 2410957"/>
              <a:gd name="connsiteX63" fmla="*/ 4197928 w 8312728"/>
              <a:gd name="connsiteY63" fmla="*/ 1745938 h 2410957"/>
              <a:gd name="connsiteX64" fmla="*/ 4260273 w 8312728"/>
              <a:gd name="connsiteY64" fmla="*/ 1766720 h 2410957"/>
              <a:gd name="connsiteX65" fmla="*/ 4322619 w 8312728"/>
              <a:gd name="connsiteY65" fmla="*/ 1797893 h 2410957"/>
              <a:gd name="connsiteX66" fmla="*/ 4353791 w 8312728"/>
              <a:gd name="connsiteY66" fmla="*/ 1818675 h 2410957"/>
              <a:gd name="connsiteX67" fmla="*/ 4384964 w 8312728"/>
              <a:gd name="connsiteY67" fmla="*/ 1829066 h 2410957"/>
              <a:gd name="connsiteX68" fmla="*/ 4478482 w 8312728"/>
              <a:gd name="connsiteY68" fmla="*/ 1860238 h 2410957"/>
              <a:gd name="connsiteX69" fmla="*/ 4509655 w 8312728"/>
              <a:gd name="connsiteY69" fmla="*/ 1891411 h 2410957"/>
              <a:gd name="connsiteX70" fmla="*/ 4551219 w 8312728"/>
              <a:gd name="connsiteY70" fmla="*/ 1901802 h 2410957"/>
              <a:gd name="connsiteX71" fmla="*/ 4613564 w 8312728"/>
              <a:gd name="connsiteY71" fmla="*/ 1922584 h 2410957"/>
              <a:gd name="connsiteX72" fmla="*/ 4644737 w 8312728"/>
              <a:gd name="connsiteY72" fmla="*/ 1932975 h 2410957"/>
              <a:gd name="connsiteX73" fmla="*/ 4748646 w 8312728"/>
              <a:gd name="connsiteY73" fmla="*/ 1953757 h 2410957"/>
              <a:gd name="connsiteX74" fmla="*/ 4894119 w 8312728"/>
              <a:gd name="connsiteY74" fmla="*/ 1995320 h 2410957"/>
              <a:gd name="connsiteX75" fmla="*/ 4935682 w 8312728"/>
              <a:gd name="connsiteY75" fmla="*/ 2016102 h 2410957"/>
              <a:gd name="connsiteX76" fmla="*/ 5029200 w 8312728"/>
              <a:gd name="connsiteY76" fmla="*/ 2026493 h 2410957"/>
              <a:gd name="connsiteX77" fmla="*/ 5081155 w 8312728"/>
              <a:gd name="connsiteY77" fmla="*/ 2036884 h 2410957"/>
              <a:gd name="connsiteX78" fmla="*/ 5351319 w 8312728"/>
              <a:gd name="connsiteY78" fmla="*/ 2078448 h 2410957"/>
              <a:gd name="connsiteX79" fmla="*/ 5392882 w 8312728"/>
              <a:gd name="connsiteY79" fmla="*/ 2088838 h 2410957"/>
              <a:gd name="connsiteX80" fmla="*/ 5465619 w 8312728"/>
              <a:gd name="connsiteY80" fmla="*/ 2099229 h 2410957"/>
              <a:gd name="connsiteX81" fmla="*/ 5600700 w 8312728"/>
              <a:gd name="connsiteY81" fmla="*/ 2130402 h 2410957"/>
              <a:gd name="connsiteX82" fmla="*/ 5663046 w 8312728"/>
              <a:gd name="connsiteY82" fmla="*/ 2151184 h 2410957"/>
              <a:gd name="connsiteX83" fmla="*/ 6203373 w 8312728"/>
              <a:gd name="connsiteY83" fmla="*/ 2171966 h 2410957"/>
              <a:gd name="connsiteX84" fmla="*/ 6317673 w 8312728"/>
              <a:gd name="connsiteY84" fmla="*/ 2192748 h 2410957"/>
              <a:gd name="connsiteX85" fmla="*/ 6463146 w 8312728"/>
              <a:gd name="connsiteY85" fmla="*/ 2234311 h 2410957"/>
              <a:gd name="connsiteX86" fmla="*/ 6525491 w 8312728"/>
              <a:gd name="connsiteY86" fmla="*/ 2255093 h 2410957"/>
              <a:gd name="connsiteX87" fmla="*/ 6567055 w 8312728"/>
              <a:gd name="connsiteY87" fmla="*/ 2265484 h 2410957"/>
              <a:gd name="connsiteX88" fmla="*/ 7502237 w 8312728"/>
              <a:gd name="connsiteY88" fmla="*/ 2275875 h 2410957"/>
              <a:gd name="connsiteX89" fmla="*/ 7543800 w 8312728"/>
              <a:gd name="connsiteY89" fmla="*/ 2296657 h 2410957"/>
              <a:gd name="connsiteX90" fmla="*/ 7606146 w 8312728"/>
              <a:gd name="connsiteY90" fmla="*/ 2317438 h 2410957"/>
              <a:gd name="connsiteX91" fmla="*/ 7689273 w 8312728"/>
              <a:gd name="connsiteY91" fmla="*/ 2359002 h 2410957"/>
              <a:gd name="connsiteX92" fmla="*/ 7730837 w 8312728"/>
              <a:gd name="connsiteY92" fmla="*/ 2379784 h 2410957"/>
              <a:gd name="connsiteX93" fmla="*/ 7813964 w 8312728"/>
              <a:gd name="connsiteY93" fmla="*/ 2410957 h 2410957"/>
              <a:gd name="connsiteX94" fmla="*/ 7959437 w 8312728"/>
              <a:gd name="connsiteY94" fmla="*/ 2400566 h 2410957"/>
              <a:gd name="connsiteX95" fmla="*/ 8001000 w 8312728"/>
              <a:gd name="connsiteY95" fmla="*/ 2390175 h 2410957"/>
              <a:gd name="connsiteX96" fmla="*/ 8312728 w 8312728"/>
              <a:gd name="connsiteY96" fmla="*/ 2390175 h 2410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8312728" h="2410957">
                <a:moveTo>
                  <a:pt x="0" y="10657"/>
                </a:moveTo>
                <a:cubicBezTo>
                  <a:pt x="20782" y="7193"/>
                  <a:pt x="41364" y="-1641"/>
                  <a:pt x="62346" y="266"/>
                </a:cubicBezTo>
                <a:cubicBezTo>
                  <a:pt x="80922" y="1955"/>
                  <a:pt x="96605" y="15150"/>
                  <a:pt x="114300" y="21048"/>
                </a:cubicBezTo>
                <a:cubicBezTo>
                  <a:pt x="127848" y="25564"/>
                  <a:pt x="142086" y="27681"/>
                  <a:pt x="155864" y="31438"/>
                </a:cubicBezTo>
                <a:cubicBezTo>
                  <a:pt x="287600" y="67365"/>
                  <a:pt x="171720" y="36317"/>
                  <a:pt x="290946" y="73002"/>
                </a:cubicBezTo>
                <a:cubicBezTo>
                  <a:pt x="315046" y="80418"/>
                  <a:pt x="339637" y="86191"/>
                  <a:pt x="363682" y="93784"/>
                </a:cubicBezTo>
                <a:cubicBezTo>
                  <a:pt x="525379" y="144847"/>
                  <a:pt x="436973" y="126782"/>
                  <a:pt x="550719" y="145738"/>
                </a:cubicBezTo>
                <a:cubicBezTo>
                  <a:pt x="564573" y="152665"/>
                  <a:pt x="578127" y="160229"/>
                  <a:pt x="592282" y="166520"/>
                </a:cubicBezTo>
                <a:cubicBezTo>
                  <a:pt x="609327" y="174096"/>
                  <a:pt x="627554" y="178960"/>
                  <a:pt x="644237" y="187302"/>
                </a:cubicBezTo>
                <a:cubicBezTo>
                  <a:pt x="655407" y="192887"/>
                  <a:pt x="663998" y="203012"/>
                  <a:pt x="675410" y="208084"/>
                </a:cubicBezTo>
                <a:cubicBezTo>
                  <a:pt x="695428" y="216981"/>
                  <a:pt x="717416" y="220730"/>
                  <a:pt x="737755" y="228866"/>
                </a:cubicBezTo>
                <a:cubicBezTo>
                  <a:pt x="755073" y="235793"/>
                  <a:pt x="772665" y="242073"/>
                  <a:pt x="789710" y="249648"/>
                </a:cubicBezTo>
                <a:cubicBezTo>
                  <a:pt x="803865" y="255939"/>
                  <a:pt x="817036" y="264327"/>
                  <a:pt x="831273" y="270429"/>
                </a:cubicBezTo>
                <a:cubicBezTo>
                  <a:pt x="841340" y="274744"/>
                  <a:pt x="852649" y="275922"/>
                  <a:pt x="862446" y="280820"/>
                </a:cubicBezTo>
                <a:cubicBezTo>
                  <a:pt x="936312" y="317753"/>
                  <a:pt x="894049" y="310087"/>
                  <a:pt x="976746" y="343166"/>
                </a:cubicBezTo>
                <a:cubicBezTo>
                  <a:pt x="990006" y="348470"/>
                  <a:pt x="1004455" y="350093"/>
                  <a:pt x="1018310" y="353557"/>
                </a:cubicBezTo>
                <a:cubicBezTo>
                  <a:pt x="1099089" y="434336"/>
                  <a:pt x="984682" y="329223"/>
                  <a:pt x="1111828" y="405511"/>
                </a:cubicBezTo>
                <a:cubicBezTo>
                  <a:pt x="1128629" y="415592"/>
                  <a:pt x="1138091" y="434835"/>
                  <a:pt x="1153391" y="447075"/>
                </a:cubicBezTo>
                <a:cubicBezTo>
                  <a:pt x="1172895" y="462678"/>
                  <a:pt x="1194955" y="474784"/>
                  <a:pt x="1215737" y="488638"/>
                </a:cubicBezTo>
                <a:cubicBezTo>
                  <a:pt x="1234190" y="500940"/>
                  <a:pt x="1251000" y="515598"/>
                  <a:pt x="1267691" y="530202"/>
                </a:cubicBezTo>
                <a:cubicBezTo>
                  <a:pt x="1278750" y="539879"/>
                  <a:pt x="1286906" y="552834"/>
                  <a:pt x="1298864" y="561375"/>
                </a:cubicBezTo>
                <a:cubicBezTo>
                  <a:pt x="1311469" y="570378"/>
                  <a:pt x="1326573" y="575230"/>
                  <a:pt x="1340428" y="582157"/>
                </a:cubicBezTo>
                <a:cubicBezTo>
                  <a:pt x="1392173" y="651151"/>
                  <a:pt x="1359354" y="611474"/>
                  <a:pt x="1444337" y="696457"/>
                </a:cubicBezTo>
                <a:cubicBezTo>
                  <a:pt x="1453168" y="705288"/>
                  <a:pt x="1465916" y="709243"/>
                  <a:pt x="1475510" y="717238"/>
                </a:cubicBezTo>
                <a:cubicBezTo>
                  <a:pt x="1553436" y="782176"/>
                  <a:pt x="1449450" y="714072"/>
                  <a:pt x="1558637" y="779584"/>
                </a:cubicBezTo>
                <a:cubicBezTo>
                  <a:pt x="1562101" y="789975"/>
                  <a:pt x="1561283" y="803012"/>
                  <a:pt x="1569028" y="810757"/>
                </a:cubicBezTo>
                <a:cubicBezTo>
                  <a:pt x="1576773" y="818502"/>
                  <a:pt x="1589945" y="817302"/>
                  <a:pt x="1600200" y="821148"/>
                </a:cubicBezTo>
                <a:cubicBezTo>
                  <a:pt x="1709410" y="862101"/>
                  <a:pt x="1591180" y="824915"/>
                  <a:pt x="1714500" y="852320"/>
                </a:cubicBezTo>
                <a:cubicBezTo>
                  <a:pt x="1725192" y="854696"/>
                  <a:pt x="1735141" y="859702"/>
                  <a:pt x="1745673" y="862711"/>
                </a:cubicBezTo>
                <a:cubicBezTo>
                  <a:pt x="1759405" y="866634"/>
                  <a:pt x="1773689" y="868586"/>
                  <a:pt x="1787237" y="873102"/>
                </a:cubicBezTo>
                <a:cubicBezTo>
                  <a:pt x="1803421" y="878497"/>
                  <a:pt x="1848473" y="899410"/>
                  <a:pt x="1870364" y="904275"/>
                </a:cubicBezTo>
                <a:cubicBezTo>
                  <a:pt x="1899754" y="910806"/>
                  <a:pt x="1944157" y="913764"/>
                  <a:pt x="1974273" y="925057"/>
                </a:cubicBezTo>
                <a:cubicBezTo>
                  <a:pt x="1988777" y="930496"/>
                  <a:pt x="2001280" y="940545"/>
                  <a:pt x="2015837" y="945838"/>
                </a:cubicBezTo>
                <a:cubicBezTo>
                  <a:pt x="2043017" y="955721"/>
                  <a:pt x="2097688" y="968899"/>
                  <a:pt x="2130137" y="977011"/>
                </a:cubicBezTo>
                <a:cubicBezTo>
                  <a:pt x="2150919" y="987402"/>
                  <a:pt x="2171035" y="999248"/>
                  <a:pt x="2192482" y="1008184"/>
                </a:cubicBezTo>
                <a:cubicBezTo>
                  <a:pt x="2225460" y="1021925"/>
                  <a:pt x="2274561" y="1031847"/>
                  <a:pt x="2306782" y="1049748"/>
                </a:cubicBezTo>
                <a:cubicBezTo>
                  <a:pt x="2321921" y="1058158"/>
                  <a:pt x="2332856" y="1073175"/>
                  <a:pt x="2348346" y="1080920"/>
                </a:cubicBezTo>
                <a:cubicBezTo>
                  <a:pt x="2361119" y="1087307"/>
                  <a:pt x="2376231" y="1087207"/>
                  <a:pt x="2389910" y="1091311"/>
                </a:cubicBezTo>
                <a:cubicBezTo>
                  <a:pt x="2410892" y="1097606"/>
                  <a:pt x="2452255" y="1112093"/>
                  <a:pt x="2452255" y="1112093"/>
                </a:cubicBezTo>
                <a:cubicBezTo>
                  <a:pt x="2544896" y="1173853"/>
                  <a:pt x="2403207" y="1082486"/>
                  <a:pt x="2535382" y="1153657"/>
                </a:cubicBezTo>
                <a:cubicBezTo>
                  <a:pt x="2564152" y="1169149"/>
                  <a:pt x="2591322" y="1187485"/>
                  <a:pt x="2618510" y="1205611"/>
                </a:cubicBezTo>
                <a:cubicBezTo>
                  <a:pt x="2628901" y="1212538"/>
                  <a:pt x="2640088" y="1218398"/>
                  <a:pt x="2649682" y="1226393"/>
                </a:cubicBezTo>
                <a:cubicBezTo>
                  <a:pt x="2660971" y="1235801"/>
                  <a:pt x="2668628" y="1249415"/>
                  <a:pt x="2680855" y="1257566"/>
                </a:cubicBezTo>
                <a:cubicBezTo>
                  <a:pt x="2700187" y="1270454"/>
                  <a:pt x="2722418" y="1278347"/>
                  <a:pt x="2743200" y="1288738"/>
                </a:cubicBezTo>
                <a:cubicBezTo>
                  <a:pt x="2844412" y="1389950"/>
                  <a:pt x="2688570" y="1242294"/>
                  <a:pt x="2826328" y="1340693"/>
                </a:cubicBezTo>
                <a:cubicBezTo>
                  <a:pt x="2836490" y="1347952"/>
                  <a:pt x="2837628" y="1363739"/>
                  <a:pt x="2847110" y="1371866"/>
                </a:cubicBezTo>
                <a:cubicBezTo>
                  <a:pt x="2884119" y="1403588"/>
                  <a:pt x="2898699" y="1402947"/>
                  <a:pt x="2940628" y="1413429"/>
                </a:cubicBezTo>
                <a:cubicBezTo>
                  <a:pt x="2951019" y="1420356"/>
                  <a:pt x="2960630" y="1428626"/>
                  <a:pt x="2971800" y="1434211"/>
                </a:cubicBezTo>
                <a:cubicBezTo>
                  <a:pt x="2981597" y="1439109"/>
                  <a:pt x="2992347" y="1441945"/>
                  <a:pt x="3002973" y="1444602"/>
                </a:cubicBezTo>
                <a:cubicBezTo>
                  <a:pt x="3033953" y="1452347"/>
                  <a:pt x="3065511" y="1457639"/>
                  <a:pt x="3096491" y="1465384"/>
                </a:cubicBezTo>
                <a:cubicBezTo>
                  <a:pt x="3107117" y="1468041"/>
                  <a:pt x="3116778" y="1474565"/>
                  <a:pt x="3127664" y="1475775"/>
                </a:cubicBezTo>
                <a:cubicBezTo>
                  <a:pt x="3179416" y="1481525"/>
                  <a:pt x="3231573" y="1482702"/>
                  <a:pt x="3283528" y="1486166"/>
                </a:cubicBezTo>
                <a:cubicBezTo>
                  <a:pt x="3453970" y="1542981"/>
                  <a:pt x="3184730" y="1459308"/>
                  <a:pt x="3532910" y="1517338"/>
                </a:cubicBezTo>
                <a:cubicBezTo>
                  <a:pt x="3576126" y="1524541"/>
                  <a:pt x="3616037" y="1545047"/>
                  <a:pt x="3657600" y="1558902"/>
                </a:cubicBezTo>
                <a:cubicBezTo>
                  <a:pt x="3674355" y="1564487"/>
                  <a:pt x="3692516" y="1564646"/>
                  <a:pt x="3709555" y="1569293"/>
                </a:cubicBezTo>
                <a:cubicBezTo>
                  <a:pt x="3730689" y="1575057"/>
                  <a:pt x="3751118" y="1583148"/>
                  <a:pt x="3771900" y="1590075"/>
                </a:cubicBezTo>
                <a:lnTo>
                  <a:pt x="3803073" y="1600466"/>
                </a:lnTo>
                <a:cubicBezTo>
                  <a:pt x="3819828" y="1606051"/>
                  <a:pt x="3837710" y="1607393"/>
                  <a:pt x="3855028" y="1610857"/>
                </a:cubicBezTo>
                <a:cubicBezTo>
                  <a:pt x="3865419" y="1617784"/>
                  <a:pt x="3874722" y="1626719"/>
                  <a:pt x="3886200" y="1631638"/>
                </a:cubicBezTo>
                <a:cubicBezTo>
                  <a:pt x="3910697" y="1642137"/>
                  <a:pt x="3983644" y="1650012"/>
                  <a:pt x="4000500" y="1652420"/>
                </a:cubicBezTo>
                <a:cubicBezTo>
                  <a:pt x="4073607" y="1701158"/>
                  <a:pt x="3980905" y="1645071"/>
                  <a:pt x="4083628" y="1683593"/>
                </a:cubicBezTo>
                <a:cubicBezTo>
                  <a:pt x="4095321" y="1687978"/>
                  <a:pt x="4103630" y="1698790"/>
                  <a:pt x="4114800" y="1704375"/>
                </a:cubicBezTo>
                <a:cubicBezTo>
                  <a:pt x="4131483" y="1712717"/>
                  <a:pt x="4150072" y="1716816"/>
                  <a:pt x="4166755" y="1725157"/>
                </a:cubicBezTo>
                <a:cubicBezTo>
                  <a:pt x="4177925" y="1730742"/>
                  <a:pt x="4186516" y="1740866"/>
                  <a:pt x="4197928" y="1745938"/>
                </a:cubicBezTo>
                <a:cubicBezTo>
                  <a:pt x="4217946" y="1754835"/>
                  <a:pt x="4260273" y="1766720"/>
                  <a:pt x="4260273" y="1766720"/>
                </a:cubicBezTo>
                <a:cubicBezTo>
                  <a:pt x="4349615" y="1826281"/>
                  <a:pt x="4236574" y="1754870"/>
                  <a:pt x="4322619" y="1797893"/>
                </a:cubicBezTo>
                <a:cubicBezTo>
                  <a:pt x="4333789" y="1803478"/>
                  <a:pt x="4342621" y="1813090"/>
                  <a:pt x="4353791" y="1818675"/>
                </a:cubicBezTo>
                <a:cubicBezTo>
                  <a:pt x="4363588" y="1823573"/>
                  <a:pt x="4374897" y="1824751"/>
                  <a:pt x="4384964" y="1829066"/>
                </a:cubicBezTo>
                <a:cubicBezTo>
                  <a:pt x="4460248" y="1861331"/>
                  <a:pt x="4390903" y="1842724"/>
                  <a:pt x="4478482" y="1860238"/>
                </a:cubicBezTo>
                <a:cubicBezTo>
                  <a:pt x="4488873" y="1870629"/>
                  <a:pt x="4496896" y="1884120"/>
                  <a:pt x="4509655" y="1891411"/>
                </a:cubicBezTo>
                <a:cubicBezTo>
                  <a:pt x="4522054" y="1898496"/>
                  <a:pt x="4537540" y="1897698"/>
                  <a:pt x="4551219" y="1901802"/>
                </a:cubicBezTo>
                <a:cubicBezTo>
                  <a:pt x="4572201" y="1908097"/>
                  <a:pt x="4592782" y="1915657"/>
                  <a:pt x="4613564" y="1922584"/>
                </a:cubicBezTo>
                <a:lnTo>
                  <a:pt x="4644737" y="1932975"/>
                </a:lnTo>
                <a:cubicBezTo>
                  <a:pt x="4678247" y="1944145"/>
                  <a:pt x="4715136" y="1942587"/>
                  <a:pt x="4748646" y="1953757"/>
                </a:cubicBezTo>
                <a:cubicBezTo>
                  <a:pt x="4858919" y="1990514"/>
                  <a:pt x="4809943" y="1978485"/>
                  <a:pt x="4894119" y="1995320"/>
                </a:cubicBezTo>
                <a:cubicBezTo>
                  <a:pt x="4907973" y="2002247"/>
                  <a:pt x="4920589" y="2012619"/>
                  <a:pt x="4935682" y="2016102"/>
                </a:cubicBezTo>
                <a:cubicBezTo>
                  <a:pt x="4966243" y="2023155"/>
                  <a:pt x="4998151" y="2022057"/>
                  <a:pt x="5029200" y="2026493"/>
                </a:cubicBezTo>
                <a:cubicBezTo>
                  <a:pt x="5046684" y="2028991"/>
                  <a:pt x="5063762" y="2033815"/>
                  <a:pt x="5081155" y="2036884"/>
                </a:cubicBezTo>
                <a:cubicBezTo>
                  <a:pt x="5203704" y="2058510"/>
                  <a:pt x="5222790" y="2060087"/>
                  <a:pt x="5351319" y="2078448"/>
                </a:cubicBezTo>
                <a:cubicBezTo>
                  <a:pt x="5365456" y="2080468"/>
                  <a:pt x="5378832" y="2086283"/>
                  <a:pt x="5392882" y="2088838"/>
                </a:cubicBezTo>
                <a:cubicBezTo>
                  <a:pt x="5416979" y="2093219"/>
                  <a:pt x="5441373" y="2095765"/>
                  <a:pt x="5465619" y="2099229"/>
                </a:cubicBezTo>
                <a:cubicBezTo>
                  <a:pt x="5576137" y="2143437"/>
                  <a:pt x="5450204" y="2098153"/>
                  <a:pt x="5600700" y="2130402"/>
                </a:cubicBezTo>
                <a:cubicBezTo>
                  <a:pt x="5622120" y="2134992"/>
                  <a:pt x="5641156" y="2150342"/>
                  <a:pt x="5663046" y="2151184"/>
                </a:cubicBezTo>
                <a:lnTo>
                  <a:pt x="6203373" y="2171966"/>
                </a:lnTo>
                <a:cubicBezTo>
                  <a:pt x="6216993" y="2174236"/>
                  <a:pt x="6300507" y="2187466"/>
                  <a:pt x="6317673" y="2192748"/>
                </a:cubicBezTo>
                <a:cubicBezTo>
                  <a:pt x="6469614" y="2239499"/>
                  <a:pt x="6336662" y="2213230"/>
                  <a:pt x="6463146" y="2234311"/>
                </a:cubicBezTo>
                <a:lnTo>
                  <a:pt x="6525491" y="2255093"/>
                </a:lnTo>
                <a:cubicBezTo>
                  <a:pt x="6539039" y="2259609"/>
                  <a:pt x="6552777" y="2265180"/>
                  <a:pt x="6567055" y="2265484"/>
                </a:cubicBezTo>
                <a:cubicBezTo>
                  <a:pt x="6878731" y="2272115"/>
                  <a:pt x="7190510" y="2272411"/>
                  <a:pt x="7502237" y="2275875"/>
                </a:cubicBezTo>
                <a:cubicBezTo>
                  <a:pt x="7516091" y="2282802"/>
                  <a:pt x="7529418" y="2290904"/>
                  <a:pt x="7543800" y="2296657"/>
                </a:cubicBezTo>
                <a:cubicBezTo>
                  <a:pt x="7564139" y="2304793"/>
                  <a:pt x="7606146" y="2317438"/>
                  <a:pt x="7606146" y="2317438"/>
                </a:cubicBezTo>
                <a:cubicBezTo>
                  <a:pt x="7682727" y="2374874"/>
                  <a:pt x="7611454" y="2329820"/>
                  <a:pt x="7689273" y="2359002"/>
                </a:cubicBezTo>
                <a:cubicBezTo>
                  <a:pt x="7703777" y="2364441"/>
                  <a:pt x="7716682" y="2373493"/>
                  <a:pt x="7730837" y="2379784"/>
                </a:cubicBezTo>
                <a:cubicBezTo>
                  <a:pt x="7768114" y="2396352"/>
                  <a:pt x="7779687" y="2399531"/>
                  <a:pt x="7813964" y="2410957"/>
                </a:cubicBezTo>
                <a:cubicBezTo>
                  <a:pt x="7862455" y="2407493"/>
                  <a:pt x="7911120" y="2405935"/>
                  <a:pt x="7959437" y="2400566"/>
                </a:cubicBezTo>
                <a:cubicBezTo>
                  <a:pt x="7973630" y="2398989"/>
                  <a:pt x="7986725" y="2390595"/>
                  <a:pt x="8001000" y="2390175"/>
                </a:cubicBezTo>
                <a:cubicBezTo>
                  <a:pt x="8104864" y="2387120"/>
                  <a:pt x="8208819" y="2390175"/>
                  <a:pt x="8312728" y="2390175"/>
                </a:cubicBezTo>
              </a:path>
            </a:pathLst>
          </a:cu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4852555" y="1858211"/>
            <a:ext cx="0" cy="347331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305800" y="2821320"/>
            <a:ext cx="0" cy="29138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101830" y="1256966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0B050"/>
                </a:solidFill>
              </a:rPr>
              <a:t>HULU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24500" y="2786155"/>
            <a:ext cx="1075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0B0F0"/>
                </a:solidFill>
              </a:rPr>
              <a:t>TENGAH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6638" y="3658032"/>
            <a:ext cx="918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HILIR</a:t>
            </a:r>
          </a:p>
        </p:txBody>
      </p:sp>
      <p:sp>
        <p:nvSpPr>
          <p:cNvPr id="12" name="Freeform 11"/>
          <p:cNvSpPr/>
          <p:nvPr/>
        </p:nvSpPr>
        <p:spPr>
          <a:xfrm>
            <a:off x="3886200" y="6541425"/>
            <a:ext cx="6497782" cy="242175"/>
          </a:xfrm>
          <a:custGeom>
            <a:avLst/>
            <a:gdLst>
              <a:gd name="connsiteX0" fmla="*/ 0 w 5735782"/>
              <a:gd name="connsiteY0" fmla="*/ 32534 h 313089"/>
              <a:gd name="connsiteX1" fmla="*/ 51955 w 5735782"/>
              <a:gd name="connsiteY1" fmla="*/ 1362 h 313089"/>
              <a:gd name="connsiteX2" fmla="*/ 124691 w 5735782"/>
              <a:gd name="connsiteY2" fmla="*/ 11753 h 313089"/>
              <a:gd name="connsiteX3" fmla="*/ 155864 w 5735782"/>
              <a:gd name="connsiteY3" fmla="*/ 42925 h 313089"/>
              <a:gd name="connsiteX4" fmla="*/ 197427 w 5735782"/>
              <a:gd name="connsiteY4" fmla="*/ 74098 h 313089"/>
              <a:gd name="connsiteX5" fmla="*/ 228600 w 5735782"/>
              <a:gd name="connsiteY5" fmla="*/ 84489 h 313089"/>
              <a:gd name="connsiteX6" fmla="*/ 322118 w 5735782"/>
              <a:gd name="connsiteY6" fmla="*/ 126053 h 313089"/>
              <a:gd name="connsiteX7" fmla="*/ 353291 w 5735782"/>
              <a:gd name="connsiteY7" fmla="*/ 136443 h 313089"/>
              <a:gd name="connsiteX8" fmla="*/ 519545 w 5735782"/>
              <a:gd name="connsiteY8" fmla="*/ 126053 h 313089"/>
              <a:gd name="connsiteX9" fmla="*/ 592282 w 5735782"/>
              <a:gd name="connsiteY9" fmla="*/ 94880 h 313089"/>
              <a:gd name="connsiteX10" fmla="*/ 644236 w 5735782"/>
              <a:gd name="connsiteY10" fmla="*/ 84489 h 313089"/>
              <a:gd name="connsiteX11" fmla="*/ 675409 w 5735782"/>
              <a:gd name="connsiteY11" fmla="*/ 74098 h 313089"/>
              <a:gd name="connsiteX12" fmla="*/ 1174173 w 5735782"/>
              <a:gd name="connsiteY12" fmla="*/ 84489 h 313089"/>
              <a:gd name="connsiteX13" fmla="*/ 1236518 w 5735782"/>
              <a:gd name="connsiteY13" fmla="*/ 105271 h 313089"/>
              <a:gd name="connsiteX14" fmla="*/ 1298864 w 5735782"/>
              <a:gd name="connsiteY14" fmla="*/ 126053 h 313089"/>
              <a:gd name="connsiteX15" fmla="*/ 1330036 w 5735782"/>
              <a:gd name="connsiteY15" fmla="*/ 136443 h 313089"/>
              <a:gd name="connsiteX16" fmla="*/ 1454727 w 5735782"/>
              <a:gd name="connsiteY16" fmla="*/ 157225 h 313089"/>
              <a:gd name="connsiteX17" fmla="*/ 1911927 w 5735782"/>
              <a:gd name="connsiteY17" fmla="*/ 146834 h 313089"/>
              <a:gd name="connsiteX18" fmla="*/ 1984664 w 5735782"/>
              <a:gd name="connsiteY18" fmla="*/ 136443 h 313089"/>
              <a:gd name="connsiteX19" fmla="*/ 2265218 w 5735782"/>
              <a:gd name="connsiteY19" fmla="*/ 146834 h 313089"/>
              <a:gd name="connsiteX20" fmla="*/ 2379518 w 5735782"/>
              <a:gd name="connsiteY20" fmla="*/ 167616 h 313089"/>
              <a:gd name="connsiteX21" fmla="*/ 2441864 w 5735782"/>
              <a:gd name="connsiteY21" fmla="*/ 188398 h 313089"/>
              <a:gd name="connsiteX22" fmla="*/ 2691245 w 5735782"/>
              <a:gd name="connsiteY22" fmla="*/ 198789 h 313089"/>
              <a:gd name="connsiteX23" fmla="*/ 3034145 w 5735782"/>
              <a:gd name="connsiteY23" fmla="*/ 188398 h 313089"/>
              <a:gd name="connsiteX24" fmla="*/ 3138055 w 5735782"/>
              <a:gd name="connsiteY24" fmla="*/ 178007 h 313089"/>
              <a:gd name="connsiteX25" fmla="*/ 3200400 w 5735782"/>
              <a:gd name="connsiteY25" fmla="*/ 157225 h 313089"/>
              <a:gd name="connsiteX26" fmla="*/ 3262745 w 5735782"/>
              <a:gd name="connsiteY26" fmla="*/ 146834 h 313089"/>
              <a:gd name="connsiteX27" fmla="*/ 3377045 w 5735782"/>
              <a:gd name="connsiteY27" fmla="*/ 126053 h 313089"/>
              <a:gd name="connsiteX28" fmla="*/ 3678382 w 5735782"/>
              <a:gd name="connsiteY28" fmla="*/ 136443 h 313089"/>
              <a:gd name="connsiteX29" fmla="*/ 3803073 w 5735782"/>
              <a:gd name="connsiteY29" fmla="*/ 157225 h 313089"/>
              <a:gd name="connsiteX30" fmla="*/ 3886200 w 5735782"/>
              <a:gd name="connsiteY30" fmla="*/ 178007 h 313089"/>
              <a:gd name="connsiteX31" fmla="*/ 4582391 w 5735782"/>
              <a:gd name="connsiteY31" fmla="*/ 178007 h 313089"/>
              <a:gd name="connsiteX32" fmla="*/ 4634345 w 5735782"/>
              <a:gd name="connsiteY32" fmla="*/ 198789 h 313089"/>
              <a:gd name="connsiteX33" fmla="*/ 4686300 w 5735782"/>
              <a:gd name="connsiteY33" fmla="*/ 209180 h 313089"/>
              <a:gd name="connsiteX34" fmla="*/ 4727864 w 5735782"/>
              <a:gd name="connsiteY34" fmla="*/ 219571 h 313089"/>
              <a:gd name="connsiteX35" fmla="*/ 4852555 w 5735782"/>
              <a:gd name="connsiteY35" fmla="*/ 250743 h 313089"/>
              <a:gd name="connsiteX36" fmla="*/ 4998027 w 5735782"/>
              <a:gd name="connsiteY36" fmla="*/ 271525 h 313089"/>
              <a:gd name="connsiteX37" fmla="*/ 5174673 w 5735782"/>
              <a:gd name="connsiteY37" fmla="*/ 302698 h 313089"/>
              <a:gd name="connsiteX38" fmla="*/ 5237018 w 5735782"/>
              <a:gd name="connsiteY38" fmla="*/ 313089 h 313089"/>
              <a:gd name="connsiteX39" fmla="*/ 5527964 w 5735782"/>
              <a:gd name="connsiteY39" fmla="*/ 292307 h 313089"/>
              <a:gd name="connsiteX40" fmla="*/ 5590309 w 5735782"/>
              <a:gd name="connsiteY40" fmla="*/ 271525 h 313089"/>
              <a:gd name="connsiteX41" fmla="*/ 5663045 w 5735782"/>
              <a:gd name="connsiteY41" fmla="*/ 250743 h 313089"/>
              <a:gd name="connsiteX42" fmla="*/ 5735782 w 5735782"/>
              <a:gd name="connsiteY42" fmla="*/ 229962 h 31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735782" h="313089">
                <a:moveTo>
                  <a:pt x="0" y="32534"/>
                </a:moveTo>
                <a:cubicBezTo>
                  <a:pt x="17318" y="22143"/>
                  <a:pt x="32033" y="4682"/>
                  <a:pt x="51955" y="1362"/>
                </a:cubicBezTo>
                <a:cubicBezTo>
                  <a:pt x="76113" y="-2664"/>
                  <a:pt x="101951" y="2657"/>
                  <a:pt x="124691" y="11753"/>
                </a:cubicBezTo>
                <a:cubicBezTo>
                  <a:pt x="138335" y="17210"/>
                  <a:pt x="144707" y="33362"/>
                  <a:pt x="155864" y="42925"/>
                </a:cubicBezTo>
                <a:cubicBezTo>
                  <a:pt x="169013" y="54195"/>
                  <a:pt x="182391" y="65506"/>
                  <a:pt x="197427" y="74098"/>
                </a:cubicBezTo>
                <a:cubicBezTo>
                  <a:pt x="206937" y="79532"/>
                  <a:pt x="218209" y="81025"/>
                  <a:pt x="228600" y="84489"/>
                </a:cubicBezTo>
                <a:cubicBezTo>
                  <a:pt x="277998" y="117421"/>
                  <a:pt x="247928" y="101324"/>
                  <a:pt x="322118" y="126053"/>
                </a:cubicBezTo>
                <a:lnTo>
                  <a:pt x="353291" y="136443"/>
                </a:lnTo>
                <a:cubicBezTo>
                  <a:pt x="408709" y="132980"/>
                  <a:pt x="464294" y="131578"/>
                  <a:pt x="519545" y="126053"/>
                </a:cubicBezTo>
                <a:cubicBezTo>
                  <a:pt x="596162" y="118392"/>
                  <a:pt x="529168" y="118548"/>
                  <a:pt x="592282" y="94880"/>
                </a:cubicBezTo>
                <a:cubicBezTo>
                  <a:pt x="608818" y="88679"/>
                  <a:pt x="627102" y="88772"/>
                  <a:pt x="644236" y="84489"/>
                </a:cubicBezTo>
                <a:cubicBezTo>
                  <a:pt x="654862" y="81832"/>
                  <a:pt x="665018" y="77562"/>
                  <a:pt x="675409" y="74098"/>
                </a:cubicBezTo>
                <a:cubicBezTo>
                  <a:pt x="841664" y="77562"/>
                  <a:pt x="1008138" y="75265"/>
                  <a:pt x="1174173" y="84489"/>
                </a:cubicBezTo>
                <a:cubicBezTo>
                  <a:pt x="1196045" y="85704"/>
                  <a:pt x="1215736" y="98344"/>
                  <a:pt x="1236518" y="105271"/>
                </a:cubicBezTo>
                <a:lnTo>
                  <a:pt x="1298864" y="126053"/>
                </a:lnTo>
                <a:cubicBezTo>
                  <a:pt x="1309255" y="129516"/>
                  <a:pt x="1319193" y="134894"/>
                  <a:pt x="1330036" y="136443"/>
                </a:cubicBezTo>
                <a:cubicBezTo>
                  <a:pt x="1420256" y="149332"/>
                  <a:pt x="1378757" y="142031"/>
                  <a:pt x="1454727" y="157225"/>
                </a:cubicBezTo>
                <a:lnTo>
                  <a:pt x="1911927" y="146834"/>
                </a:lnTo>
                <a:cubicBezTo>
                  <a:pt x="1936400" y="145874"/>
                  <a:pt x="1960172" y="136443"/>
                  <a:pt x="1984664" y="136443"/>
                </a:cubicBezTo>
                <a:cubicBezTo>
                  <a:pt x="2078246" y="136443"/>
                  <a:pt x="2171700" y="143370"/>
                  <a:pt x="2265218" y="146834"/>
                </a:cubicBezTo>
                <a:cubicBezTo>
                  <a:pt x="2316449" y="154153"/>
                  <a:pt x="2334978" y="154254"/>
                  <a:pt x="2379518" y="167616"/>
                </a:cubicBezTo>
                <a:cubicBezTo>
                  <a:pt x="2400500" y="173911"/>
                  <a:pt x="2419977" y="187486"/>
                  <a:pt x="2441864" y="188398"/>
                </a:cubicBezTo>
                <a:lnTo>
                  <a:pt x="2691245" y="198789"/>
                </a:lnTo>
                <a:lnTo>
                  <a:pt x="3034145" y="188398"/>
                </a:lnTo>
                <a:cubicBezTo>
                  <a:pt x="3068917" y="186781"/>
                  <a:pt x="3103842" y="184422"/>
                  <a:pt x="3138055" y="178007"/>
                </a:cubicBezTo>
                <a:cubicBezTo>
                  <a:pt x="3159586" y="173970"/>
                  <a:pt x="3179618" y="164152"/>
                  <a:pt x="3200400" y="157225"/>
                </a:cubicBezTo>
                <a:cubicBezTo>
                  <a:pt x="3220387" y="150563"/>
                  <a:pt x="3242086" y="150966"/>
                  <a:pt x="3262745" y="146834"/>
                </a:cubicBezTo>
                <a:cubicBezTo>
                  <a:pt x="3385212" y="122340"/>
                  <a:pt x="3192174" y="152461"/>
                  <a:pt x="3377045" y="126053"/>
                </a:cubicBezTo>
                <a:cubicBezTo>
                  <a:pt x="3477491" y="129516"/>
                  <a:pt x="3578145" y="129109"/>
                  <a:pt x="3678382" y="136443"/>
                </a:cubicBezTo>
                <a:cubicBezTo>
                  <a:pt x="3720407" y="139518"/>
                  <a:pt x="3762194" y="147005"/>
                  <a:pt x="3803073" y="157225"/>
                </a:cubicBezTo>
                <a:lnTo>
                  <a:pt x="3886200" y="178007"/>
                </a:lnTo>
                <a:cubicBezTo>
                  <a:pt x="4167102" y="167603"/>
                  <a:pt x="4277787" y="157700"/>
                  <a:pt x="4582391" y="178007"/>
                </a:cubicBezTo>
                <a:cubicBezTo>
                  <a:pt x="4601002" y="179248"/>
                  <a:pt x="4616480" y="193429"/>
                  <a:pt x="4634345" y="198789"/>
                </a:cubicBezTo>
                <a:cubicBezTo>
                  <a:pt x="4651261" y="203864"/>
                  <a:pt x="4669059" y="205349"/>
                  <a:pt x="4686300" y="209180"/>
                </a:cubicBezTo>
                <a:cubicBezTo>
                  <a:pt x="4700241" y="212278"/>
                  <a:pt x="4714185" y="215467"/>
                  <a:pt x="4727864" y="219571"/>
                </a:cubicBezTo>
                <a:cubicBezTo>
                  <a:pt x="4818802" y="246853"/>
                  <a:pt x="4760324" y="236909"/>
                  <a:pt x="4852555" y="250743"/>
                </a:cubicBezTo>
                <a:lnTo>
                  <a:pt x="4998027" y="271525"/>
                </a:lnTo>
                <a:cubicBezTo>
                  <a:pt x="5080663" y="299070"/>
                  <a:pt x="4996024" y="272923"/>
                  <a:pt x="5174673" y="302698"/>
                </a:cubicBezTo>
                <a:lnTo>
                  <a:pt x="5237018" y="313089"/>
                </a:lnTo>
                <a:cubicBezTo>
                  <a:pt x="5261289" y="311741"/>
                  <a:pt x="5472034" y="302794"/>
                  <a:pt x="5527964" y="292307"/>
                </a:cubicBezTo>
                <a:cubicBezTo>
                  <a:pt x="5549495" y="288270"/>
                  <a:pt x="5569527" y="278452"/>
                  <a:pt x="5590309" y="271525"/>
                </a:cubicBezTo>
                <a:cubicBezTo>
                  <a:pt x="5610290" y="264865"/>
                  <a:pt x="5643027" y="260752"/>
                  <a:pt x="5663045" y="250743"/>
                </a:cubicBezTo>
                <a:cubicBezTo>
                  <a:pt x="5719978" y="222277"/>
                  <a:pt x="5665941" y="229962"/>
                  <a:pt x="5735782" y="229962"/>
                </a:cubicBezTo>
              </a:path>
            </a:pathLst>
          </a:cu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753590" y="6297607"/>
            <a:ext cx="1056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SUNGAI</a:t>
            </a:r>
          </a:p>
        </p:txBody>
      </p:sp>
      <p:sp>
        <p:nvSpPr>
          <p:cNvPr id="15" name="AutoShape 2" descr="Hasil gambar untuk POHON"/>
          <p:cNvSpPr>
            <a:spLocks noChangeAspect="1" noChangeArrowheads="1"/>
          </p:cNvSpPr>
          <p:nvPr/>
        </p:nvSpPr>
        <p:spPr bwMode="auto">
          <a:xfrm>
            <a:off x="1679577" y="-2356327"/>
            <a:ext cx="4486275" cy="492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661" y="1333537"/>
            <a:ext cx="504825" cy="81884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349" y="1488952"/>
            <a:ext cx="504825" cy="81884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884" y="1796206"/>
            <a:ext cx="504825" cy="81884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7" y="2207242"/>
            <a:ext cx="504825" cy="81884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627" y="3362597"/>
            <a:ext cx="981075" cy="79444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2" r="26416"/>
          <a:stretch/>
        </p:blipFill>
        <p:spPr>
          <a:xfrm>
            <a:off x="3810000" y="2282455"/>
            <a:ext cx="609600" cy="103207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2" r="26416"/>
          <a:stretch/>
        </p:blipFill>
        <p:spPr>
          <a:xfrm>
            <a:off x="4204855" y="2642990"/>
            <a:ext cx="609600" cy="103207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2" r="26416"/>
          <a:stretch/>
        </p:blipFill>
        <p:spPr>
          <a:xfrm>
            <a:off x="4897294" y="3197052"/>
            <a:ext cx="457200" cy="77405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284" y="3658032"/>
            <a:ext cx="773257" cy="62615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943" y="3945326"/>
            <a:ext cx="868506" cy="86578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802" y="4785170"/>
            <a:ext cx="672865" cy="42291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850" y="3562827"/>
            <a:ext cx="868506" cy="86578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1" y="4492277"/>
            <a:ext cx="957263" cy="58578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51" y="4539867"/>
            <a:ext cx="551151" cy="42027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2" r="26416"/>
          <a:stretch/>
        </p:blipFill>
        <p:spPr>
          <a:xfrm>
            <a:off x="7449849" y="4105842"/>
            <a:ext cx="457200" cy="77405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2" r="26416"/>
          <a:stretch/>
        </p:blipFill>
        <p:spPr>
          <a:xfrm>
            <a:off x="6371503" y="3891227"/>
            <a:ext cx="457200" cy="774058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2" r="26416"/>
          <a:stretch/>
        </p:blipFill>
        <p:spPr>
          <a:xfrm>
            <a:off x="9026237" y="4324544"/>
            <a:ext cx="457200" cy="774058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2" r="26416"/>
          <a:stretch/>
        </p:blipFill>
        <p:spPr>
          <a:xfrm>
            <a:off x="9372600" y="4378219"/>
            <a:ext cx="457200" cy="774058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1978813" y="3459335"/>
            <a:ext cx="208814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AKTIVITAS SEKTORAL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/>
              <a:t>Hutan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/>
              <a:t>Kebun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/>
              <a:t>Ternak 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400"/>
          </a:p>
        </p:txBody>
      </p:sp>
      <p:sp>
        <p:nvSpPr>
          <p:cNvPr id="41" name="TextBox 40"/>
          <p:cNvSpPr txBox="1"/>
          <p:nvPr/>
        </p:nvSpPr>
        <p:spPr>
          <a:xfrm>
            <a:off x="4946217" y="4665287"/>
            <a:ext cx="208814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AKTIVITAS SEKTORAL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/>
              <a:t>Pertanian, Ternak 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/>
              <a:t>Rumah tangga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/>
              <a:t>Industri  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400"/>
          </a:p>
        </p:txBody>
      </p:sp>
      <p:sp>
        <p:nvSpPr>
          <p:cNvPr id="42" name="TextBox 41"/>
          <p:cNvSpPr txBox="1"/>
          <p:nvPr/>
        </p:nvSpPr>
        <p:spPr>
          <a:xfrm>
            <a:off x="8416638" y="5011520"/>
            <a:ext cx="183770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/>
              <a:t>Rumah tangga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/>
              <a:t>Industri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/>
              <a:t>Transportasi 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4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105" y="4289633"/>
            <a:ext cx="351011" cy="36104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614" y="4569483"/>
            <a:ext cx="351011" cy="36104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1" y="4665285"/>
            <a:ext cx="351011" cy="36104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00" y="4830998"/>
            <a:ext cx="351011" cy="36104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655" y="4607317"/>
            <a:ext cx="351011" cy="36104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505" y="4490172"/>
            <a:ext cx="351011" cy="36104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754" y="4731523"/>
            <a:ext cx="351011" cy="36104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048" y="3314025"/>
            <a:ext cx="351011" cy="36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1930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0" y="152400"/>
            <a:ext cx="5105400" cy="914400"/>
          </a:xfrm>
        </p:spPr>
        <p:txBody>
          <a:bodyPr>
            <a:normAutofit/>
          </a:bodyPr>
          <a:lstStyle/>
          <a:p>
            <a:r>
              <a:rPr lang="en-US" sz="2800"/>
              <a:t>RUANG LINGKUP ESDH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324100" y="5212176"/>
            <a:ext cx="4664920" cy="9144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>
                <a:solidFill>
                  <a:schemeClr val="tx1"/>
                </a:solidFill>
              </a:rPr>
              <a:t>Lingkup SDH tidak bisa hanya dilihat dari biofisik hutan,  tetapi juga komponen yang terkait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905000"/>
            <a:ext cx="4436320" cy="29718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417379" y="152400"/>
            <a:ext cx="2743200" cy="1066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ATMOSFER</a:t>
            </a:r>
          </a:p>
        </p:txBody>
      </p:sp>
      <p:sp>
        <p:nvSpPr>
          <p:cNvPr id="7" name="Oval 6"/>
          <p:cNvSpPr/>
          <p:nvPr/>
        </p:nvSpPr>
        <p:spPr>
          <a:xfrm>
            <a:off x="7308451" y="3588929"/>
            <a:ext cx="1600200" cy="984119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HASIL  </a:t>
            </a:r>
          </a:p>
        </p:txBody>
      </p:sp>
      <p:sp>
        <p:nvSpPr>
          <p:cNvPr id="8" name="Oval 7"/>
          <p:cNvSpPr/>
          <p:nvPr/>
        </p:nvSpPr>
        <p:spPr>
          <a:xfrm>
            <a:off x="8431468" y="5330778"/>
            <a:ext cx="2057400" cy="11124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DAMPAK </a:t>
            </a:r>
          </a:p>
        </p:txBody>
      </p:sp>
      <p:sp>
        <p:nvSpPr>
          <p:cNvPr id="10" name="Down Arrow 9"/>
          <p:cNvSpPr/>
          <p:nvPr/>
        </p:nvSpPr>
        <p:spPr>
          <a:xfrm rot="10800000">
            <a:off x="3657600" y="1280948"/>
            <a:ext cx="381000" cy="53340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2640000">
            <a:off x="6989020" y="3200400"/>
            <a:ext cx="707180" cy="38100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 rot="3000000">
            <a:off x="8555061" y="4775864"/>
            <a:ext cx="707180" cy="38100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6374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228600"/>
            <a:ext cx="7726680" cy="762000"/>
          </a:xfrm>
        </p:spPr>
        <p:txBody>
          <a:bodyPr>
            <a:normAutofit/>
          </a:bodyPr>
          <a:lstStyle/>
          <a:p>
            <a:r>
              <a:rPr lang="en-US" sz="3200"/>
              <a:t>3. RUANG LINGKUP EKONOMI SDH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1676400"/>
            <a:ext cx="7010400" cy="3733800"/>
          </a:xfrm>
        </p:spPr>
        <p:txBody>
          <a:bodyPr>
            <a:noAutofit/>
          </a:bodyPr>
          <a:lstStyle/>
          <a:p>
            <a:r>
              <a:rPr lang="en-US" sz="3600"/>
              <a:t>Penerapan alat-alat analisis ekonomi untuk melakukan kajian terhadap sumber daya hutan baik yang bersifat mikro maupun makro.</a:t>
            </a:r>
          </a:p>
          <a:p>
            <a:pPr marL="0" indent="0">
              <a:buNone/>
            </a:pPr>
            <a:endParaRPr lang="en-US" sz="3600"/>
          </a:p>
          <a:p>
            <a:pPr marL="82296" indent="0">
              <a:buNone/>
            </a:pPr>
            <a:endParaRPr lang="en-US" sz="3600"/>
          </a:p>
          <a:p>
            <a:pPr marL="82296" indent="0">
              <a:buNone/>
            </a:pP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26624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228600"/>
            <a:ext cx="7726680" cy="762000"/>
          </a:xfrm>
        </p:spPr>
        <p:txBody>
          <a:bodyPr>
            <a:normAutofit/>
          </a:bodyPr>
          <a:lstStyle/>
          <a:p>
            <a:r>
              <a:rPr lang="en-US" sz="3200"/>
              <a:t>3. RUANG LINGKUP EKONOMI SDH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1524000"/>
            <a:ext cx="7239000" cy="4343400"/>
          </a:xfrm>
        </p:spPr>
        <p:txBody>
          <a:bodyPr>
            <a:noAutofit/>
          </a:bodyPr>
          <a:lstStyle/>
          <a:p>
            <a:r>
              <a:rPr lang="en-US" sz="3600"/>
              <a:t>Analisis terkait :  persoalan produksi, permintaan, penawaran, biaya produksi, penentuan harga termasuk analisis kesejahteraan masyarakat, pendapatan produk domestik dan pertumbuhan ekonomi.</a:t>
            </a:r>
          </a:p>
          <a:p>
            <a:pPr marL="82296" indent="0">
              <a:buNone/>
            </a:pP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3476364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04800"/>
            <a:ext cx="7726680" cy="762000"/>
          </a:xfrm>
        </p:spPr>
        <p:txBody>
          <a:bodyPr>
            <a:normAutofit/>
          </a:bodyPr>
          <a:lstStyle/>
          <a:p>
            <a:r>
              <a:rPr lang="en-US" sz="3200"/>
              <a:t>3. RUANG LINGKUP EKONOMI SDH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1600200"/>
            <a:ext cx="7467600" cy="4038600"/>
          </a:xfrm>
        </p:spPr>
        <p:txBody>
          <a:bodyPr>
            <a:noAutofit/>
          </a:bodyPr>
          <a:lstStyle/>
          <a:p>
            <a:r>
              <a:rPr lang="en-US" sz="3600"/>
              <a:t>Prinsip ESDH :  sumberdaya hutan harus dimanfaatkan untuk kemakmuran rakyat dan memberikan jasa perlindungan lingkungan bagi keberlanjutan generasi masa akan datang</a:t>
            </a:r>
          </a:p>
          <a:p>
            <a:endParaRPr lang="en-US" sz="3600"/>
          </a:p>
          <a:p>
            <a:pPr marL="82296" indent="0">
              <a:buNone/>
            </a:pPr>
            <a:endParaRPr lang="en-US" sz="3600"/>
          </a:p>
          <a:p>
            <a:pPr marL="82296" indent="0">
              <a:buNone/>
            </a:pP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3476364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172200" cy="1143000"/>
          </a:xfrm>
        </p:spPr>
        <p:txBody>
          <a:bodyPr/>
          <a:lstStyle/>
          <a:p>
            <a:pPr algn="l"/>
            <a:r>
              <a:rPr lang="en-US"/>
              <a:t>4. PERANAN ESDH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752600"/>
            <a:ext cx="7696200" cy="4419600"/>
          </a:xfrm>
        </p:spPr>
        <p:txBody>
          <a:bodyPr>
            <a:normAutofit/>
          </a:bodyPr>
          <a:lstStyle/>
          <a:p>
            <a:r>
              <a:rPr lang="en-US" dirty="0" err="1"/>
              <a:t>Ekonomi</a:t>
            </a:r>
            <a:r>
              <a:rPr lang="en-US" dirty="0"/>
              <a:t> SDH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pengelolaan</a:t>
            </a:r>
            <a:r>
              <a:rPr lang="en-US" dirty="0"/>
              <a:t> </a:t>
            </a:r>
            <a:r>
              <a:rPr lang="en-US" dirty="0" err="1"/>
              <a:t>hutan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landasan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kelola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yang </a:t>
            </a:r>
            <a:r>
              <a:rPr lang="en-US" dirty="0" err="1"/>
              <a:t>efisien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berkelanjutan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41852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172200" cy="1143000"/>
          </a:xfrm>
        </p:spPr>
        <p:txBody>
          <a:bodyPr/>
          <a:lstStyle/>
          <a:p>
            <a:pPr algn="l"/>
            <a:r>
              <a:rPr lang="en-US"/>
              <a:t>4. PERANAN ESDH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752600"/>
            <a:ext cx="7924800" cy="4419600"/>
          </a:xfrm>
        </p:spPr>
        <p:txBody>
          <a:bodyPr>
            <a:normAutofit/>
          </a:bodyPr>
          <a:lstStyle/>
          <a:p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SDH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diketahui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diusahakan</a:t>
            </a:r>
            <a:r>
              <a:rPr lang="en-US" dirty="0"/>
              <a:t>, </a:t>
            </a:r>
            <a:r>
              <a:rPr lang="en-US" dirty="0" err="1"/>
              <a:t>berapa</a:t>
            </a:r>
            <a:r>
              <a:rPr lang="en-US" dirty="0"/>
              <a:t> </a:t>
            </a:r>
            <a:r>
              <a:rPr lang="en-US" dirty="0" err="1"/>
              <a:t>jumlahnya</a:t>
            </a:r>
            <a:r>
              <a:rPr lang="en-US" dirty="0"/>
              <a:t>, </a:t>
            </a:r>
            <a:r>
              <a:rPr lang="en-US" dirty="0" err="1"/>
              <a:t>kapan</a:t>
            </a:r>
            <a:r>
              <a:rPr lang="en-US" dirty="0"/>
              <a:t> </a:t>
            </a:r>
            <a:r>
              <a:rPr lang="en-US" dirty="0" err="1"/>
              <a:t>ditanam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kapan</a:t>
            </a:r>
            <a:r>
              <a:rPr lang="en-US" dirty="0"/>
              <a:t> </a:t>
            </a:r>
            <a:r>
              <a:rPr lang="en-US" dirty="0" err="1"/>
              <a:t>dipanen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berapa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jual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pengelolaan</a:t>
            </a:r>
            <a:r>
              <a:rPr lang="en-US" dirty="0"/>
              <a:t> </a:t>
            </a:r>
            <a:r>
              <a:rPr lang="en-US" dirty="0" err="1"/>
              <a:t>hutan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menguntungkan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berkesinambungan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722499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/>
              <a:t>4. PERANAN ESDH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905000"/>
            <a:ext cx="8001000" cy="3048000"/>
          </a:xfrm>
        </p:spPr>
        <p:txBody>
          <a:bodyPr>
            <a:normAutofit/>
          </a:bodyPr>
          <a:lstStyle/>
          <a:p>
            <a:r>
              <a:rPr lang="en-US"/>
              <a:t>Pertimbangan- pertimbangan ekonomi tidak hanya pada kegiatan pemanfaatan hasil hutan, tetapi juga pengelolaan  jasa lingkungan dari hutan. </a:t>
            </a:r>
          </a:p>
        </p:txBody>
      </p:sp>
    </p:spTree>
    <p:extLst>
      <p:ext uri="{BB962C8B-B14F-4D97-AF65-F5344CB8AC3E}">
        <p14:creationId xmlns:p14="http://schemas.microsoft.com/office/powerpoint/2010/main" val="36972105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533400"/>
            <a:ext cx="7467600" cy="944562"/>
          </a:xfrm>
        </p:spPr>
        <p:txBody>
          <a:bodyPr>
            <a:normAutofit/>
          </a:bodyPr>
          <a:lstStyle/>
          <a:p>
            <a:pPr algn="l"/>
            <a:r>
              <a:rPr lang="en-US" sz="3200"/>
              <a:t>5. BEBERAPA INSTRUMEN ANALISIS ESDH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981200"/>
            <a:ext cx="7620000" cy="3200400"/>
          </a:xfrm>
        </p:spPr>
        <p:txBody>
          <a:bodyPr>
            <a:normAutofit/>
          </a:bodyPr>
          <a:lstStyle/>
          <a:p>
            <a:pPr marL="825246" indent="-742950">
              <a:buFont typeface="Wingdings" pitchFamily="2" charset="2"/>
              <a:buChar char="q"/>
            </a:pPr>
            <a:r>
              <a:rPr lang="en-US" sz="3600" dirty="0" err="1"/>
              <a:t>Analisis</a:t>
            </a:r>
            <a:r>
              <a:rPr lang="en-US" sz="3600" dirty="0"/>
              <a:t> </a:t>
            </a:r>
            <a:r>
              <a:rPr lang="en-US" sz="3600" dirty="0" err="1"/>
              <a:t>produksi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Keuntungan</a:t>
            </a:r>
            <a:r>
              <a:rPr lang="en-US" sz="3600" dirty="0"/>
              <a:t>  </a:t>
            </a:r>
          </a:p>
          <a:p>
            <a:pPr marL="825246" indent="-742950">
              <a:buFont typeface="Wingdings" pitchFamily="2" charset="2"/>
              <a:buChar char="q"/>
            </a:pPr>
            <a:r>
              <a:rPr lang="en-US" sz="3600" dirty="0" err="1"/>
              <a:t>Valuasi</a:t>
            </a:r>
            <a:r>
              <a:rPr lang="en-US" sz="3600" dirty="0"/>
              <a:t> </a:t>
            </a:r>
            <a:r>
              <a:rPr lang="en-US" sz="3600" dirty="0" err="1"/>
              <a:t>Sumber</a:t>
            </a:r>
            <a:r>
              <a:rPr lang="en-US" sz="3600" dirty="0"/>
              <a:t> </a:t>
            </a:r>
            <a:r>
              <a:rPr lang="en-US" sz="3600" dirty="0" err="1"/>
              <a:t>Daya</a:t>
            </a:r>
            <a:r>
              <a:rPr lang="en-US" sz="3600" dirty="0"/>
              <a:t> </a:t>
            </a:r>
            <a:r>
              <a:rPr lang="en-US" sz="3600" dirty="0" err="1"/>
              <a:t>Hutan</a:t>
            </a:r>
            <a:r>
              <a:rPr lang="en-US" sz="3600" dirty="0"/>
              <a:t>  </a:t>
            </a:r>
          </a:p>
          <a:p>
            <a:pPr marL="825246" indent="-742950">
              <a:buFont typeface="Wingdings" pitchFamily="2" charset="2"/>
              <a:buChar char="q"/>
            </a:pPr>
            <a:r>
              <a:rPr lang="en-US" sz="3600" dirty="0" err="1"/>
              <a:t>Analisis</a:t>
            </a:r>
            <a:r>
              <a:rPr lang="en-US" sz="3600" dirty="0"/>
              <a:t> </a:t>
            </a:r>
            <a:r>
              <a:rPr lang="en-US" sz="3600" dirty="0" err="1"/>
              <a:t>jasa</a:t>
            </a:r>
            <a:r>
              <a:rPr lang="en-US" sz="3600" dirty="0"/>
              <a:t> </a:t>
            </a:r>
            <a:r>
              <a:rPr lang="en-US" sz="3600" dirty="0" err="1"/>
              <a:t>lingkungan</a:t>
            </a:r>
            <a:r>
              <a:rPr lang="en-US" sz="3600" dirty="0"/>
              <a:t>  </a:t>
            </a:r>
          </a:p>
          <a:p>
            <a:pPr marL="825246" indent="-742950">
              <a:buFont typeface="Wingdings" pitchFamily="2" charset="2"/>
              <a:buChar char="q"/>
            </a:pPr>
            <a:r>
              <a:rPr lang="en-US" sz="3600" dirty="0" err="1"/>
              <a:t>Analisis</a:t>
            </a:r>
            <a:r>
              <a:rPr lang="en-US" sz="3600" dirty="0"/>
              <a:t> </a:t>
            </a:r>
            <a:r>
              <a:rPr lang="en-US" sz="3600" dirty="0" err="1"/>
              <a:t>kelayakan</a:t>
            </a:r>
            <a:r>
              <a:rPr lang="en-US" sz="3600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37570997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2819400"/>
            <a:ext cx="4800600" cy="914400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/>
          <a:p>
            <a:pPr>
              <a:defRPr/>
            </a:pPr>
            <a:r>
              <a:rPr lang="id-ID" sz="3200" b="1" dirty="0"/>
              <a:t>TERIMA KASIH </a:t>
            </a:r>
            <a:endParaRPr lang="en-US" sz="32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657600" y="2743200"/>
            <a:ext cx="5029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657600" y="3810000"/>
            <a:ext cx="50292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4038600" y="3962400"/>
            <a:ext cx="381000" cy="381000"/>
          </a:xfrm>
          <a:prstGeom prst="ellipse">
            <a:avLst/>
          </a:prstGeom>
          <a:solidFill>
            <a:schemeClr val="tx1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572000" y="3970338"/>
            <a:ext cx="381000" cy="381000"/>
          </a:xfrm>
          <a:prstGeom prst="ellipse">
            <a:avLst/>
          </a:prstGeom>
          <a:solidFill>
            <a:schemeClr val="tx1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129213" y="3962400"/>
            <a:ext cx="381000" cy="381000"/>
          </a:xfrm>
          <a:prstGeom prst="ellipse">
            <a:avLst/>
          </a:prstGeom>
          <a:solidFill>
            <a:schemeClr val="tx1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5729288" y="3962400"/>
            <a:ext cx="381000" cy="381000"/>
          </a:xfrm>
          <a:prstGeom prst="ellipse">
            <a:avLst/>
          </a:prstGeom>
          <a:solidFill>
            <a:schemeClr val="tx1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6324600" y="3970338"/>
            <a:ext cx="381000" cy="381000"/>
          </a:xfrm>
          <a:prstGeom prst="ellipse">
            <a:avLst/>
          </a:prstGeom>
          <a:solidFill>
            <a:schemeClr val="tx1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7391400" y="3970338"/>
            <a:ext cx="381000" cy="381000"/>
          </a:xfrm>
          <a:prstGeom prst="ellipse">
            <a:avLst/>
          </a:prstGeom>
          <a:solidFill>
            <a:schemeClr val="tx1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6858000" y="3970338"/>
            <a:ext cx="381000" cy="381000"/>
          </a:xfrm>
          <a:prstGeom prst="ellipse">
            <a:avLst/>
          </a:prstGeom>
          <a:solidFill>
            <a:schemeClr val="tx1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8001000" y="3970338"/>
            <a:ext cx="381000" cy="381000"/>
          </a:xfrm>
          <a:prstGeom prst="ellipse">
            <a:avLst/>
          </a:prstGeom>
          <a:solidFill>
            <a:schemeClr val="tx1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018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1165</TotalTime>
  <Words>879</Words>
  <Application>Microsoft Office PowerPoint</Application>
  <PresentationFormat>Widescreen</PresentationFormat>
  <Paragraphs>204</Paragraphs>
  <Slides>28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Tahoma</vt:lpstr>
      <vt:lpstr>Wingdings</vt:lpstr>
      <vt:lpstr>한컴 윤체 L</vt:lpstr>
      <vt:lpstr>Office Theme</vt:lpstr>
      <vt:lpstr>EKONOMI SUMBER DAYA HUTAN (NILAI DAN PERANAN)</vt:lpstr>
      <vt:lpstr>TUJUAN PEMBELAJARAN</vt:lpstr>
      <vt:lpstr>RUANG LINGKUP </vt:lpstr>
      <vt:lpstr>1. PENGERTIAN UMUM </vt:lpstr>
      <vt:lpstr>KAWASAN HUTAN NTB</vt:lpstr>
      <vt:lpstr>HUTAN DAN KAWASAN HUTAN</vt:lpstr>
      <vt:lpstr>FUNGSI DAN PERUNTUKAN HUTAN</vt:lpstr>
      <vt:lpstr>TUTUPAN HUTAN DAN LAHAN </vt:lpstr>
      <vt:lpstr>HUTAN dan KAWASAN HUTAN </vt:lpstr>
      <vt:lpstr>SISTEM PENGGUNAAN LAHAN (SPL)</vt:lpstr>
      <vt:lpstr>Klasifikasi Pengunaan Lahan di Lombok  </vt:lpstr>
      <vt:lpstr>PENGGUNAAN LAHAN DI LOMBOK, 2010</vt:lpstr>
      <vt:lpstr>PowerPoint Presentation</vt:lpstr>
      <vt:lpstr>Analisis Spasial perubahahan penggunaan lahan </vt:lpstr>
      <vt:lpstr>Perubahan penggunaan lahan di DAS Jangkok, P Lombok</vt:lpstr>
      <vt:lpstr>SDH DAN EKONOMI SDH </vt:lpstr>
      <vt:lpstr>2. KOMPONEN DAN RUANG LINGKUP SDH </vt:lpstr>
      <vt:lpstr>LANDSCAPE </vt:lpstr>
      <vt:lpstr>CAKUPAN ESDH </vt:lpstr>
      <vt:lpstr>RUANG LINGKUP ESDH </vt:lpstr>
      <vt:lpstr>3. RUANG LINGKUP EKONOMI SDH </vt:lpstr>
      <vt:lpstr>3. RUANG LINGKUP EKONOMI SDH </vt:lpstr>
      <vt:lpstr>3. RUANG LINGKUP EKONOMI SDH </vt:lpstr>
      <vt:lpstr>4. PERANAN ESDH </vt:lpstr>
      <vt:lpstr>4. PERANAN ESDH </vt:lpstr>
      <vt:lpstr>4. PERANAN ESDH </vt:lpstr>
      <vt:lpstr>5. BEBERAPA INSTRUMEN ANALISIS ESDH </vt:lpstr>
      <vt:lpstr>TERIMA KASIH 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PENGERTIAN DAN RUANG LINGKUP ESDH</dc:title>
  <dc:creator>MARKUM</dc:creator>
  <cp:lastModifiedBy>Markum</cp:lastModifiedBy>
  <cp:revision>78</cp:revision>
  <dcterms:created xsi:type="dcterms:W3CDTF">2014-03-11T14:44:27Z</dcterms:created>
  <dcterms:modified xsi:type="dcterms:W3CDTF">2024-02-13T02:26:47Z</dcterms:modified>
</cp:coreProperties>
</file>